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56"/>
  </p:notesMasterIdLst>
  <p:handoutMasterIdLst>
    <p:handoutMasterId r:id="rId57"/>
  </p:handoutMasterIdLst>
  <p:sldIdLst>
    <p:sldId id="346" r:id="rId5"/>
    <p:sldId id="261" r:id="rId6"/>
    <p:sldId id="347" r:id="rId7"/>
    <p:sldId id="348" r:id="rId8"/>
    <p:sldId id="349" r:id="rId9"/>
    <p:sldId id="351" r:id="rId10"/>
    <p:sldId id="352" r:id="rId11"/>
    <p:sldId id="342" r:id="rId12"/>
    <p:sldId id="262" r:id="rId13"/>
    <p:sldId id="396" r:id="rId14"/>
    <p:sldId id="341" r:id="rId15"/>
    <p:sldId id="334" r:id="rId16"/>
    <p:sldId id="356" r:id="rId17"/>
    <p:sldId id="357" r:id="rId18"/>
    <p:sldId id="358" r:id="rId19"/>
    <p:sldId id="359" r:id="rId20"/>
    <p:sldId id="360" r:id="rId21"/>
    <p:sldId id="361" r:id="rId22"/>
    <p:sldId id="363" r:id="rId23"/>
    <p:sldId id="364" r:id="rId24"/>
    <p:sldId id="365" r:id="rId25"/>
    <p:sldId id="362" r:id="rId26"/>
    <p:sldId id="366" r:id="rId27"/>
    <p:sldId id="367" r:id="rId28"/>
    <p:sldId id="384" r:id="rId29"/>
    <p:sldId id="386" r:id="rId30"/>
    <p:sldId id="389" r:id="rId31"/>
    <p:sldId id="394" r:id="rId32"/>
    <p:sldId id="395" r:id="rId33"/>
    <p:sldId id="391" r:id="rId34"/>
    <p:sldId id="370" r:id="rId35"/>
    <p:sldId id="390" r:id="rId36"/>
    <p:sldId id="380" r:id="rId37"/>
    <p:sldId id="371" r:id="rId38"/>
    <p:sldId id="372" r:id="rId39"/>
    <p:sldId id="263" r:id="rId40"/>
    <p:sldId id="355" r:id="rId41"/>
    <p:sldId id="353" r:id="rId42"/>
    <p:sldId id="354" r:id="rId43"/>
    <p:sldId id="398" r:id="rId44"/>
    <p:sldId id="399" r:id="rId45"/>
    <p:sldId id="400" r:id="rId46"/>
    <p:sldId id="401" r:id="rId47"/>
    <p:sldId id="402" r:id="rId48"/>
    <p:sldId id="403" r:id="rId49"/>
    <p:sldId id="381" r:id="rId50"/>
    <p:sldId id="382" r:id="rId51"/>
    <p:sldId id="383" r:id="rId52"/>
    <p:sldId id="379" r:id="rId53"/>
    <p:sldId id="368" r:id="rId54"/>
    <p:sldId id="369" r:id="rId55"/>
  </p:sldIdLst>
  <p:sldSz cx="9144000" cy="6858000" type="screen4x3"/>
  <p:notesSz cx="9601200" cy="7315200"/>
  <p:defaultTex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600">
          <p15:clr>
            <a:srgbClr val="A4A3A4"/>
          </p15:clr>
        </p15:guide>
        <p15:guide id="2" orient="horz" pos="961">
          <p15:clr>
            <a:srgbClr val="A4A3A4"/>
          </p15:clr>
        </p15:guide>
        <p15:guide id="3" orient="horz" pos="2068">
          <p15:clr>
            <a:srgbClr val="A4A3A4"/>
          </p15:clr>
        </p15:guide>
        <p15:guide id="4" orient="horz" pos="2644">
          <p15:clr>
            <a:srgbClr val="A4A3A4"/>
          </p15:clr>
        </p15:guide>
        <p15:guide id="5" orient="horz" pos="3840">
          <p15:clr>
            <a:srgbClr val="A4A3A4"/>
          </p15:clr>
        </p15:guide>
        <p15:guide id="6" orient="horz" pos="804">
          <p15:clr>
            <a:srgbClr val="A4A3A4"/>
          </p15:clr>
        </p15:guide>
        <p15:guide id="7" orient="horz" pos="864">
          <p15:clr>
            <a:srgbClr val="A4A3A4"/>
          </p15:clr>
        </p15:guide>
        <p15:guide id="8" orient="horz" pos="1180">
          <p15:clr>
            <a:srgbClr val="A4A3A4"/>
          </p15:clr>
        </p15:guide>
        <p15:guide id="9" pos="566">
          <p15:clr>
            <a:srgbClr val="A4A3A4"/>
          </p15:clr>
        </p15:guide>
        <p15:guide id="10" pos="5220">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Johnso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00"/>
    <a:srgbClr val="FF8000"/>
    <a:srgbClr val="4B4B4B"/>
    <a:srgbClr val="6234A4"/>
    <a:srgbClr val="0083BF"/>
    <a:srgbClr val="BABABA"/>
    <a:srgbClr val="828282"/>
    <a:srgbClr val="A0968C"/>
    <a:srgbClr val="766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49" autoAdjust="0"/>
    <p:restoredTop sz="81351" autoAdjust="0"/>
  </p:normalViewPr>
  <p:slideViewPr>
    <p:cSldViewPr snapToGrid="0">
      <p:cViewPr varScale="1">
        <p:scale>
          <a:sx n="69" d="100"/>
          <a:sy n="69" d="100"/>
        </p:scale>
        <p:origin x="1782" y="72"/>
      </p:cViewPr>
      <p:guideLst>
        <p:guide orient="horz" pos="3600"/>
        <p:guide orient="horz" pos="961"/>
        <p:guide orient="horz" pos="2068"/>
        <p:guide orient="horz" pos="2644"/>
        <p:guide orient="horz" pos="3840"/>
        <p:guide orient="horz" pos="804"/>
        <p:guide orient="horz" pos="864"/>
        <p:guide orient="horz" pos="1180"/>
        <p:guide pos="566"/>
        <p:guide pos="5220"/>
      </p:guideLst>
    </p:cSldViewPr>
  </p:slideViewPr>
  <p:outlineViewPr>
    <p:cViewPr>
      <p:scale>
        <a:sx n="33" d="100"/>
        <a:sy n="33" d="100"/>
      </p:scale>
      <p:origin x="0" y="-8904"/>
    </p:cViewPr>
  </p:outlineViewPr>
  <p:notesTextViewPr>
    <p:cViewPr>
      <p:scale>
        <a:sx n="100" d="100"/>
        <a:sy n="100" d="100"/>
      </p:scale>
      <p:origin x="0" y="0"/>
    </p:cViewPr>
  </p:notesTextViewPr>
  <p:sorterViewPr>
    <p:cViewPr varScale="1">
      <p:scale>
        <a:sx n="1" d="1"/>
        <a:sy n="1" d="1"/>
      </p:scale>
      <p:origin x="0" y="-11897"/>
    </p:cViewPr>
  </p:sorterViewPr>
  <p:notesViewPr>
    <p:cSldViewPr snapToGrid="0">
      <p:cViewPr varScale="1">
        <p:scale>
          <a:sx n="124" d="100"/>
          <a:sy n="124" d="100"/>
        </p:scale>
        <p:origin x="2722" y="51"/>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hdr" sz="quarter"/>
          </p:nvPr>
        </p:nvSpPr>
        <p:spPr bwMode="auto">
          <a:xfrm>
            <a:off x="1" y="0"/>
            <a:ext cx="4160520" cy="36601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spcBef>
                <a:spcPct val="0"/>
              </a:spcBef>
              <a:defRPr sz="1200"/>
            </a:lvl1pPr>
          </a:lstStyle>
          <a:p>
            <a:endParaRPr lang="en-US" dirty="0"/>
          </a:p>
        </p:txBody>
      </p:sp>
      <p:sp>
        <p:nvSpPr>
          <p:cNvPr id="557059" name="Rectangle 3"/>
          <p:cNvSpPr>
            <a:spLocks noGrp="1" noChangeArrowheads="1"/>
          </p:cNvSpPr>
          <p:nvPr>
            <p:ph type="dt" sz="quarter" idx="1"/>
          </p:nvPr>
        </p:nvSpPr>
        <p:spPr bwMode="auto">
          <a:xfrm>
            <a:off x="5438458" y="0"/>
            <a:ext cx="4160520" cy="36601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a:spcBef>
                <a:spcPct val="0"/>
              </a:spcBef>
              <a:defRPr sz="1200"/>
            </a:lvl1pPr>
          </a:lstStyle>
          <a:p>
            <a:endParaRPr lang="en-US" dirty="0"/>
          </a:p>
        </p:txBody>
      </p:sp>
      <p:sp>
        <p:nvSpPr>
          <p:cNvPr id="557060" name="Rectangle 4"/>
          <p:cNvSpPr>
            <a:spLocks noGrp="1" noChangeArrowheads="1"/>
          </p:cNvSpPr>
          <p:nvPr>
            <p:ph type="ftr" sz="quarter" idx="2"/>
          </p:nvPr>
        </p:nvSpPr>
        <p:spPr bwMode="auto">
          <a:xfrm>
            <a:off x="1" y="6947942"/>
            <a:ext cx="4160520" cy="36601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spcBef>
                <a:spcPct val="0"/>
              </a:spcBef>
              <a:defRPr sz="1200"/>
            </a:lvl1pPr>
          </a:lstStyle>
          <a:p>
            <a:endParaRPr lang="en-US" dirty="0"/>
          </a:p>
        </p:txBody>
      </p:sp>
      <p:sp>
        <p:nvSpPr>
          <p:cNvPr id="557061" name="Rectangle 5"/>
          <p:cNvSpPr>
            <a:spLocks noGrp="1" noChangeArrowheads="1"/>
          </p:cNvSpPr>
          <p:nvPr>
            <p:ph type="sldNum" sz="quarter" idx="3"/>
          </p:nvPr>
        </p:nvSpPr>
        <p:spPr bwMode="auto">
          <a:xfrm>
            <a:off x="5438458" y="6947942"/>
            <a:ext cx="4160520" cy="36601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a:spcBef>
                <a:spcPct val="0"/>
              </a:spcBef>
              <a:defRPr sz="1200"/>
            </a:lvl1pPr>
          </a:lstStyle>
          <a:p>
            <a:fld id="{516620A6-5CDE-4968-9215-DD6BFCD244D5}" type="slidenum">
              <a:rPr lang="en-US"/>
              <a:pPr/>
              <a:t>‹#›</a:t>
            </a:fld>
            <a:endParaRPr lang="en-US" dirty="0"/>
          </a:p>
        </p:txBody>
      </p:sp>
    </p:spTree>
    <p:extLst>
      <p:ext uri="{BB962C8B-B14F-4D97-AF65-F5344CB8AC3E}">
        <p14:creationId xmlns:p14="http://schemas.microsoft.com/office/powerpoint/2010/main" val="350540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160520" cy="366010"/>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lvl1pPr defTabSz="956613">
              <a:spcBef>
                <a:spcPct val="0"/>
              </a:spcBef>
              <a:defRPr sz="1200"/>
            </a:lvl1pPr>
          </a:lstStyle>
          <a:p>
            <a:endParaRPr lang="en-US" dirty="0"/>
          </a:p>
        </p:txBody>
      </p:sp>
      <p:sp>
        <p:nvSpPr>
          <p:cNvPr id="4099" name="Rectangle 3"/>
          <p:cNvSpPr>
            <a:spLocks noGrp="1" noChangeArrowheads="1"/>
          </p:cNvSpPr>
          <p:nvPr>
            <p:ph type="dt" idx="1"/>
          </p:nvPr>
        </p:nvSpPr>
        <p:spPr bwMode="auto">
          <a:xfrm>
            <a:off x="5438458" y="0"/>
            <a:ext cx="4160520" cy="366010"/>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lvl1pPr algn="r" defTabSz="956613">
              <a:spcBef>
                <a:spcPct val="0"/>
              </a:spcBef>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2971800" y="504825"/>
            <a:ext cx="3657600" cy="2743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442285" y="3380283"/>
            <a:ext cx="8794431" cy="3557666"/>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6947942"/>
            <a:ext cx="4160520" cy="366010"/>
          </a:xfrm>
          <a:prstGeom prst="rect">
            <a:avLst/>
          </a:prstGeom>
          <a:noFill/>
          <a:ln w="9525">
            <a:noFill/>
            <a:miter lim="800000"/>
            <a:headEnd/>
            <a:tailEnd/>
          </a:ln>
          <a:effectLst/>
        </p:spPr>
        <p:txBody>
          <a:bodyPr vert="horz" wrap="square" lIns="95731" tIns="47865" rIns="95731" bIns="47865" numCol="1" anchor="b" anchorCtr="0" compatLnSpc="1">
            <a:prstTxWarp prst="textNoShape">
              <a:avLst/>
            </a:prstTxWarp>
          </a:bodyPr>
          <a:lstStyle>
            <a:lvl1pPr defTabSz="956613">
              <a:spcBef>
                <a:spcPct val="0"/>
              </a:spcBef>
              <a:defRPr sz="1200"/>
            </a:lvl1pPr>
          </a:lstStyle>
          <a:p>
            <a:endParaRPr lang="en-US" dirty="0"/>
          </a:p>
        </p:txBody>
      </p:sp>
      <p:sp>
        <p:nvSpPr>
          <p:cNvPr id="4103" name="Rectangle 7"/>
          <p:cNvSpPr>
            <a:spLocks noGrp="1" noChangeArrowheads="1"/>
          </p:cNvSpPr>
          <p:nvPr>
            <p:ph type="sldNum" sz="quarter" idx="5"/>
          </p:nvPr>
        </p:nvSpPr>
        <p:spPr bwMode="auto">
          <a:xfrm>
            <a:off x="5438458" y="6947942"/>
            <a:ext cx="4160520" cy="366010"/>
          </a:xfrm>
          <a:prstGeom prst="rect">
            <a:avLst/>
          </a:prstGeom>
          <a:noFill/>
          <a:ln w="9525">
            <a:noFill/>
            <a:miter lim="800000"/>
            <a:headEnd/>
            <a:tailEnd/>
          </a:ln>
          <a:effectLst/>
        </p:spPr>
        <p:txBody>
          <a:bodyPr vert="horz" wrap="square" lIns="95731" tIns="47865" rIns="95731" bIns="47865" numCol="1" anchor="b" anchorCtr="0" compatLnSpc="1">
            <a:prstTxWarp prst="textNoShape">
              <a:avLst/>
            </a:prstTxWarp>
          </a:bodyPr>
          <a:lstStyle>
            <a:lvl1pPr algn="r" defTabSz="956613">
              <a:spcBef>
                <a:spcPct val="0"/>
              </a:spcBef>
              <a:defRPr sz="1200"/>
            </a:lvl1pPr>
          </a:lstStyle>
          <a:p>
            <a:fld id="{F2EFBCC9-99C7-4A88-B013-382402EA19F2}" type="slidenum">
              <a:rPr lang="en-US"/>
              <a:pPr/>
              <a:t>‹#›</a:t>
            </a:fld>
            <a:endParaRPr lang="en-US" dirty="0"/>
          </a:p>
        </p:txBody>
      </p:sp>
    </p:spTree>
    <p:extLst>
      <p:ext uri="{BB962C8B-B14F-4D97-AF65-F5344CB8AC3E}">
        <p14:creationId xmlns:p14="http://schemas.microsoft.com/office/powerpoint/2010/main" val="2985995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228600" algn="l" rtl="0" fontAlgn="base">
      <a:spcBef>
        <a:spcPct val="30000"/>
      </a:spcBef>
      <a:spcAft>
        <a:spcPct val="0"/>
      </a:spcAft>
      <a:defRPr sz="1400" kern="1200">
        <a:solidFill>
          <a:schemeClr val="tx1"/>
        </a:solidFill>
        <a:latin typeface="Arial" charset="0"/>
        <a:ea typeface="+mn-ea"/>
        <a:cs typeface="+mn-cs"/>
      </a:defRPr>
    </a:lvl2pPr>
    <a:lvl3pPr marL="457200" algn="l" rtl="0" fontAlgn="base">
      <a:spcBef>
        <a:spcPct val="30000"/>
      </a:spcBef>
      <a:spcAft>
        <a:spcPct val="0"/>
      </a:spcAft>
      <a:defRPr sz="1400" kern="1200">
        <a:solidFill>
          <a:schemeClr val="tx1"/>
        </a:solidFill>
        <a:latin typeface="Arial" charset="0"/>
        <a:ea typeface="+mn-ea"/>
        <a:cs typeface="+mn-cs"/>
      </a:defRPr>
    </a:lvl3pPr>
    <a:lvl4pPr marL="685800" algn="l" rtl="0" fontAlgn="base">
      <a:spcBef>
        <a:spcPct val="30000"/>
      </a:spcBef>
      <a:spcAft>
        <a:spcPct val="0"/>
      </a:spcAft>
      <a:defRPr sz="1400" kern="1200">
        <a:solidFill>
          <a:schemeClr val="tx1"/>
        </a:solidFill>
        <a:latin typeface="Arial" charset="0"/>
        <a:ea typeface="+mn-ea"/>
        <a:cs typeface="+mn-cs"/>
      </a:defRPr>
    </a:lvl4pPr>
    <a:lvl5pPr marL="1033463"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EFBCC9-99C7-4A88-B013-382402EA19F2}" type="slidenum">
              <a:rPr lang="en-US" smtClean="0"/>
              <a:pPr/>
              <a:t>1</a:t>
            </a:fld>
            <a:endParaRPr lang="en-US" dirty="0"/>
          </a:p>
        </p:txBody>
      </p:sp>
    </p:spTree>
    <p:extLst>
      <p:ext uri="{BB962C8B-B14F-4D97-AF65-F5344CB8AC3E}">
        <p14:creationId xmlns:p14="http://schemas.microsoft.com/office/powerpoint/2010/main" val="396389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10</a:t>
            </a:fld>
            <a:endParaRPr lang="en-US" dirty="0"/>
          </a:p>
        </p:txBody>
      </p:sp>
      <p:sp>
        <p:nvSpPr>
          <p:cNvPr id="22531" name="Rectangle 7"/>
          <p:cNvSpPr txBox="1">
            <a:spLocks noGrp="1" noChangeArrowheads="1"/>
          </p:cNvSpPr>
          <p:nvPr/>
        </p:nvSpPr>
        <p:spPr bwMode="auto">
          <a:xfrm>
            <a:off x="5438947" y="6949571"/>
            <a:ext cx="4160086" cy="364388"/>
          </a:xfrm>
          <a:prstGeom prst="rect">
            <a:avLst/>
          </a:prstGeom>
          <a:noFill/>
          <a:ln w="9525">
            <a:noFill/>
            <a:miter lim="800000"/>
            <a:headEnd/>
            <a:tailEnd/>
          </a:ln>
        </p:spPr>
        <p:txBody>
          <a:bodyPr lIns="95664" tIns="47832" rIns="95664" bIns="47832" anchor="b"/>
          <a:lstStyle/>
          <a:p>
            <a:pPr algn="r" defTabSz="955754">
              <a:spcBef>
                <a:spcPct val="0"/>
              </a:spcBef>
            </a:pPr>
            <a:fld id="{D438A3F3-7E0C-4EB5-B698-DC930B27D4FF}" type="slidenum">
              <a:rPr lang="en-US" sz="1200"/>
              <a:pPr algn="r" defTabSz="955754">
                <a:spcBef>
                  <a:spcPct val="0"/>
                </a:spcBef>
              </a:pPr>
              <a:t>10</a:t>
            </a:fld>
            <a:endParaRPr lang="en-US" sz="1200" dirty="0"/>
          </a:p>
        </p:txBody>
      </p:sp>
      <p:sp>
        <p:nvSpPr>
          <p:cNvPr id="22532" name="Rectangle 2"/>
          <p:cNvSpPr>
            <a:spLocks noGrp="1" noRot="1" noChangeAspect="1" noChangeArrowheads="1" noTextEdit="1"/>
          </p:cNvSpPr>
          <p:nvPr>
            <p:ph type="sldImg"/>
          </p:nvPr>
        </p:nvSpPr>
        <p:spPr>
          <a:xfrm>
            <a:off x="2971800" y="549275"/>
            <a:ext cx="3657600" cy="2743200"/>
          </a:xfrm>
          <a:ln/>
        </p:spPr>
      </p:sp>
      <p:sp>
        <p:nvSpPr>
          <p:cNvPr id="22533" name="Rectangle 3"/>
          <p:cNvSpPr>
            <a:spLocks noGrp="1" noChangeArrowheads="1"/>
          </p:cNvSpPr>
          <p:nvPr>
            <p:ph type="body" idx="1"/>
          </p:nvPr>
        </p:nvSpPr>
        <p:spPr>
          <a:xfrm>
            <a:off x="961864" y="3475409"/>
            <a:ext cx="7677487" cy="3290716"/>
          </a:xfrm>
          <a:noFill/>
          <a:ln/>
        </p:spPr>
        <p:txBody>
          <a:bodyPr lIns="95664" tIns="47832" rIns="95664" bIns="47832"/>
          <a:lstStyle/>
          <a:p>
            <a:pPr marL="342900" marR="0" lvl="0" indent="-342900" algn="l" defTabSz="914400" rtl="0" eaLnBrk="1" fontAlgn="base" latinLnBrk="0" hangingPunct="1">
              <a:lnSpc>
                <a:spcPct val="100000"/>
              </a:lnSpc>
              <a:spcBef>
                <a:spcPts val="0"/>
              </a:spcBef>
              <a:spcAft>
                <a:spcPts val="400"/>
              </a:spcAft>
              <a:buClr>
                <a:schemeClr val="tx2"/>
              </a:buClr>
              <a:buSzTx/>
              <a:buFontTx/>
              <a:buChar char="•"/>
              <a:tabLst/>
              <a:defRPr/>
            </a:pPr>
            <a:r>
              <a:rPr lang="en-US" sz="1400" dirty="0"/>
              <a:t>Has a Sponsor on all the projects you are running presently?</a:t>
            </a:r>
          </a:p>
          <a:p>
            <a:pPr marL="342900" indent="-342900">
              <a:spcBef>
                <a:spcPts val="0"/>
              </a:spcBef>
              <a:spcAft>
                <a:spcPts val="400"/>
              </a:spcAft>
              <a:buClr>
                <a:schemeClr val="tx2"/>
              </a:buClr>
              <a:buFontTx/>
              <a:buChar char="•"/>
            </a:pPr>
            <a:r>
              <a:rPr lang="en-US" sz="1400" dirty="0"/>
              <a:t>Has experience in Corporate, Government, Non-profit?</a:t>
            </a:r>
          </a:p>
          <a:p>
            <a:pPr marL="342900" indent="-342900">
              <a:spcBef>
                <a:spcPts val="0"/>
              </a:spcBef>
              <a:spcAft>
                <a:spcPts val="400"/>
              </a:spcAft>
              <a:buClr>
                <a:schemeClr val="tx2"/>
              </a:buClr>
              <a:buFontTx/>
              <a:buChar char="•"/>
            </a:pPr>
            <a:r>
              <a:rPr lang="en-US" sz="1400" dirty="0"/>
              <a:t>Has experience working in IT, Business/Operations, Engineering, Construction?</a:t>
            </a:r>
          </a:p>
          <a:p>
            <a:pPr marL="0" marR="0" lvl="0" indent="0" algn="l" defTabSz="948368" rtl="0" eaLnBrk="1" fontAlgn="base" latinLnBrk="0" hangingPunct="1">
              <a:lnSpc>
                <a:spcPct val="100000"/>
              </a:lnSpc>
              <a:spcBef>
                <a:spcPct val="30000"/>
              </a:spcBef>
              <a:spcAft>
                <a:spcPct val="0"/>
              </a:spcAft>
              <a:buClrTx/>
              <a:buSzTx/>
              <a:buFontTx/>
              <a:buNone/>
              <a:tabLst/>
              <a:defRPr/>
            </a:pPr>
            <a:r>
              <a:rPr lang="en-US" sz="1400" dirty="0"/>
              <a:t>Who thinks there are multiple realities in their world? </a:t>
            </a:r>
          </a:p>
          <a:p>
            <a:pPr defTabSz="948368">
              <a:defRPr/>
            </a:pPr>
            <a:r>
              <a:rPr lang="en-US" dirty="0"/>
              <a:t>How many Millennials, </a:t>
            </a:r>
            <a:r>
              <a:rPr lang="en-US" dirty="0" err="1"/>
              <a:t>GenX</a:t>
            </a:r>
            <a:r>
              <a:rPr lang="en-US" dirty="0"/>
              <a:t> and Baby Boomers in the group?</a:t>
            </a:r>
          </a:p>
          <a:p>
            <a:pPr defTabSz="948368">
              <a:defRPr/>
            </a:pPr>
            <a:r>
              <a:rPr lang="en-US" dirty="0"/>
              <a:t>Who started in the business and migrated to a PM/Program role?</a:t>
            </a:r>
          </a:p>
        </p:txBody>
      </p:sp>
    </p:spTree>
    <p:extLst>
      <p:ext uri="{BB962C8B-B14F-4D97-AF65-F5344CB8AC3E}">
        <p14:creationId xmlns:p14="http://schemas.microsoft.com/office/powerpoint/2010/main" val="147019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FBCC9-99C7-4A88-B013-382402EA19F2}" type="slidenum">
              <a:rPr lang="en-US"/>
              <a:pPr/>
              <a:t>11</a:t>
            </a:fld>
            <a:endParaRPr lang="en-US" dirty="0"/>
          </a:p>
        </p:txBody>
      </p:sp>
    </p:spTree>
    <p:extLst>
      <p:ext uri="{BB962C8B-B14F-4D97-AF65-F5344CB8AC3E}">
        <p14:creationId xmlns:p14="http://schemas.microsoft.com/office/powerpoint/2010/main" val="340856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14</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14</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We typically focus working with the sponsor to complete the mechanics of starting the project </a:t>
            </a:r>
            <a:r>
              <a:rPr lang="en-US" b="1" dirty="0"/>
              <a:t>and not focused on on-boarding our sponsor correctly and in a timely fashion</a:t>
            </a:r>
          </a:p>
        </p:txBody>
      </p:sp>
    </p:spTree>
    <p:extLst>
      <p:ext uri="{BB962C8B-B14F-4D97-AF65-F5344CB8AC3E}">
        <p14:creationId xmlns:p14="http://schemas.microsoft.com/office/powerpoint/2010/main" val="323720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15</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15</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No Risk: security/Legal/Finance</a:t>
            </a:r>
          </a:p>
          <a:p>
            <a:r>
              <a:rPr lang="en-US" dirty="0"/>
              <a:t>Lots of Risk: sales/Marketing</a:t>
            </a:r>
          </a:p>
          <a:p>
            <a:r>
              <a:rPr lang="en-US" dirty="0"/>
              <a:t>D</a:t>
            </a:r>
          </a:p>
          <a:p>
            <a:r>
              <a:rPr lang="en-US" dirty="0" err="1"/>
              <a:t>ebate</a:t>
            </a:r>
            <a:r>
              <a:rPr lang="en-US" dirty="0"/>
              <a:t>: kinder/gentler – schools </a:t>
            </a:r>
          </a:p>
        </p:txBody>
      </p:sp>
    </p:spTree>
    <p:extLst>
      <p:ext uri="{BB962C8B-B14F-4D97-AF65-F5344CB8AC3E}">
        <p14:creationId xmlns:p14="http://schemas.microsoft.com/office/powerpoint/2010/main" val="89047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16</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16</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No Risk: security/Legal/Finance</a:t>
            </a:r>
          </a:p>
          <a:p>
            <a:r>
              <a:rPr lang="en-US" dirty="0"/>
              <a:t>Lots of Risk: sales/Marketing</a:t>
            </a:r>
          </a:p>
          <a:p>
            <a:r>
              <a:rPr lang="en-US" dirty="0"/>
              <a:t>D</a:t>
            </a:r>
          </a:p>
          <a:p>
            <a:r>
              <a:rPr lang="en-US" dirty="0" err="1"/>
              <a:t>ebate</a:t>
            </a:r>
            <a:r>
              <a:rPr lang="en-US" dirty="0"/>
              <a:t>: kinder/gentler – schools </a:t>
            </a:r>
          </a:p>
        </p:txBody>
      </p:sp>
    </p:spTree>
    <p:extLst>
      <p:ext uri="{BB962C8B-B14F-4D97-AF65-F5344CB8AC3E}">
        <p14:creationId xmlns:p14="http://schemas.microsoft.com/office/powerpoint/2010/main" val="381290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17</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17</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endParaRPr lang="en-US" dirty="0"/>
          </a:p>
        </p:txBody>
      </p:sp>
    </p:spTree>
    <p:extLst>
      <p:ext uri="{BB962C8B-B14F-4D97-AF65-F5344CB8AC3E}">
        <p14:creationId xmlns:p14="http://schemas.microsoft.com/office/powerpoint/2010/main" val="207547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18</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18</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Stories about Lisa, Peter both wanting to be the Sponsor.  </a:t>
            </a:r>
          </a:p>
          <a:p>
            <a:r>
              <a:rPr lang="en-US" dirty="0"/>
              <a:t>Story about Being afraid to approach the CEO to be a sponsors for a project where Sales and Marketing ET are involved </a:t>
            </a:r>
          </a:p>
          <a:p>
            <a:endParaRPr lang="en-US" dirty="0"/>
          </a:p>
        </p:txBody>
      </p:sp>
    </p:spTree>
    <p:extLst>
      <p:ext uri="{BB962C8B-B14F-4D97-AF65-F5344CB8AC3E}">
        <p14:creationId xmlns:p14="http://schemas.microsoft.com/office/powerpoint/2010/main" val="242186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19</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19</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kern="1200" dirty="0">
                <a:solidFill>
                  <a:schemeClr val="tx1"/>
                </a:solidFill>
                <a:latin typeface="Arial" charset="0"/>
                <a:ea typeface="+mn-ea"/>
                <a:cs typeface="Times New Roman" pitchFamily="18" charset="0"/>
              </a:rPr>
              <a:t>When to do 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Bella Donna" panose="03000502030604030003" pitchFamily="66" charset="0"/>
              </a:rPr>
              <a:t>@ </a:t>
            </a:r>
            <a:r>
              <a:rPr lang="en-US" dirty="0" err="1">
                <a:latin typeface="Bella Donna" panose="03000502030604030003" pitchFamily="66" charset="0"/>
              </a:rPr>
              <a:t>DiSC</a:t>
            </a:r>
            <a:r>
              <a:rPr lang="en-US" baseline="0" dirty="0">
                <a:latin typeface="Bella Donna" panose="03000502030604030003" pitchFamily="66" charset="0"/>
              </a:rPr>
              <a:t> profile reference – if added or addendum</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Hard to say “Remember what we talked about during On-boarding”</a:t>
            </a:r>
          </a:p>
          <a:p>
            <a:r>
              <a:rPr lang="en-US" dirty="0"/>
              <a:t>Referral: Scope, Change management process, Risk Management process, Communications style</a:t>
            </a:r>
          </a:p>
        </p:txBody>
      </p:sp>
    </p:spTree>
    <p:extLst>
      <p:ext uri="{BB962C8B-B14F-4D97-AF65-F5344CB8AC3E}">
        <p14:creationId xmlns:p14="http://schemas.microsoft.com/office/powerpoint/2010/main" val="620076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20</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20</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Checklist?</a:t>
            </a:r>
            <a:br>
              <a:rPr lang="en-US" dirty="0"/>
            </a:br>
            <a:r>
              <a:rPr lang="en-US" dirty="0"/>
              <a:t>You often have to help the Sponsor through this process, as well as building out the Charter, Risk log, etc.</a:t>
            </a:r>
          </a:p>
        </p:txBody>
      </p:sp>
    </p:spTree>
    <p:extLst>
      <p:ext uri="{BB962C8B-B14F-4D97-AF65-F5344CB8AC3E}">
        <p14:creationId xmlns:p14="http://schemas.microsoft.com/office/powerpoint/2010/main" val="156758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21</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21</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endParaRPr lang="en-US" dirty="0"/>
          </a:p>
        </p:txBody>
      </p:sp>
    </p:spTree>
    <p:extLst>
      <p:ext uri="{BB962C8B-B14F-4D97-AF65-F5344CB8AC3E}">
        <p14:creationId xmlns:p14="http://schemas.microsoft.com/office/powerpoint/2010/main" val="197239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a:t>We heard that end users wanted an easier way to access their work. Management wanted to see a dashboard for an instant status report. Neither wanted to navigate menus…they wanted to see just their audit data presented upon logging in to AutoAudit. So we’ve redesigned the UI giving you a workspace made up of various panels of data.</a:t>
            </a:r>
          </a:p>
          <a:p>
            <a:pPr fontAlgn="auto">
              <a:spcBef>
                <a:spcPts val="0"/>
              </a:spcBef>
              <a:spcAft>
                <a:spcPts val="0"/>
              </a:spcAft>
              <a:defRPr/>
            </a:pPr>
            <a:endParaRPr lang="en-US" dirty="0"/>
          </a:p>
          <a:p>
            <a:pPr fontAlgn="auto">
              <a:spcBef>
                <a:spcPts val="0"/>
              </a:spcBef>
              <a:spcAft>
                <a:spcPts val="0"/>
              </a:spcAft>
              <a:defRPr/>
            </a:pPr>
            <a:r>
              <a:rPr lang="en-US" dirty="0"/>
              <a:t>AutoAudit users have always been able to link a workpaper to another workpaper or to a supporting file. We now streamlined that process. It is quicker and easier for auditors to create the link and very quick for reviewers to reference the link.</a:t>
            </a:r>
          </a:p>
          <a:p>
            <a:pPr fontAlgn="auto">
              <a:spcBef>
                <a:spcPts val="0"/>
              </a:spcBef>
              <a:spcAft>
                <a:spcPts val="0"/>
              </a:spcAft>
              <a:defRPr/>
            </a:pPr>
            <a:endParaRPr lang="en-US" dirty="0"/>
          </a:p>
          <a:p>
            <a:pPr fontAlgn="auto">
              <a:spcBef>
                <a:spcPts val="0"/>
              </a:spcBef>
              <a:spcAft>
                <a:spcPts val="0"/>
              </a:spcAft>
              <a:defRPr/>
            </a:pPr>
            <a:r>
              <a:rPr lang="en-US" dirty="0"/>
              <a:t>AutoAudit’s Process risk assessment was designed to track risk at the process level and leverage that work during the audit. The scope of audit work has evolved the past few years and we heard that it was becoming necessary to also be able to track and test controls. We have redesigned the BPRA form to give you 3 separate forms – the process, the risk and the control form – which will still copy forward into your audit work. </a:t>
            </a:r>
          </a:p>
          <a:p>
            <a:pPr fontAlgn="auto">
              <a:spcBef>
                <a:spcPts val="0"/>
              </a:spcBef>
              <a:spcAft>
                <a:spcPts val="0"/>
              </a:spcAft>
              <a:defRPr/>
            </a:pPr>
            <a:endParaRPr lang="en-US" dirty="0"/>
          </a:p>
          <a:p>
            <a:pPr fontAlgn="auto">
              <a:spcBef>
                <a:spcPts val="0"/>
              </a:spcBef>
              <a:spcAft>
                <a:spcPts val="0"/>
              </a:spcAft>
              <a:defRPr/>
            </a:pPr>
            <a:r>
              <a:rPr lang="en-US" dirty="0"/>
              <a:t>In addition, the library will now have a risk model and a control model that will be populated with a COSO framework. You will still be able to use your own models and build upon the current model. This will give more standardization to testing because the control testing procedures can be stated in the model and will copy forward for testing. This will ensure that all tests are consistently tested by the same parameters.</a:t>
            </a:r>
          </a:p>
          <a:p>
            <a:pPr fontAlgn="auto">
              <a:spcBef>
                <a:spcPts val="0"/>
              </a:spcBef>
              <a:spcAft>
                <a:spcPts val="0"/>
              </a:spcAft>
              <a:defRPr/>
            </a:pPr>
            <a:endParaRPr lang="en-US" dirty="0"/>
          </a:p>
          <a:p>
            <a:pPr fontAlgn="auto">
              <a:spcBef>
                <a:spcPts val="0"/>
              </a:spcBef>
              <a:spcAft>
                <a:spcPts val="0"/>
              </a:spcAft>
              <a:defRPr/>
            </a:pPr>
            <a:r>
              <a:rPr lang="en-US" dirty="0"/>
              <a:t>There have been a few changes in the setup and maintenance section such as allowing you to quickly change field labels and field values.</a:t>
            </a:r>
          </a:p>
        </p:txBody>
      </p:sp>
      <p:sp>
        <p:nvSpPr>
          <p:cNvPr id="23556" name="Slide Number Placeholder 3"/>
          <p:cNvSpPr>
            <a:spLocks noGrp="1"/>
          </p:cNvSpPr>
          <p:nvPr>
            <p:ph type="sldNum" sz="quarter" idx="5"/>
          </p:nvPr>
        </p:nvSpPr>
        <p:spPr>
          <a:noFill/>
        </p:spPr>
        <p:txBody>
          <a:bodyPr/>
          <a:lstStyle/>
          <a:p>
            <a:fld id="{3FA396FF-2CFE-4F35-B8EC-9A0185870097}" type="slidenum">
              <a:rPr lang="en-US" smtClean="0"/>
              <a:pPr/>
              <a:t>2</a:t>
            </a:fld>
            <a:endParaRPr lang="en-US" dirty="0"/>
          </a:p>
        </p:txBody>
      </p:sp>
    </p:spTree>
    <p:extLst>
      <p:ext uri="{BB962C8B-B14F-4D97-AF65-F5344CB8AC3E}">
        <p14:creationId xmlns:p14="http://schemas.microsoft.com/office/powerpoint/2010/main" val="922201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22</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22</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How do you enhance their abilities if they are lacking</a:t>
            </a:r>
          </a:p>
        </p:txBody>
      </p:sp>
    </p:spTree>
    <p:extLst>
      <p:ext uri="{BB962C8B-B14F-4D97-AF65-F5344CB8AC3E}">
        <p14:creationId xmlns:p14="http://schemas.microsoft.com/office/powerpoint/2010/main" val="726338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23</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23</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Example: Melanie/Greg – 2 headed beast, with different styles</a:t>
            </a:r>
          </a:p>
          <a:p>
            <a:r>
              <a:rPr lang="en-US" dirty="0"/>
              <a:t>Jeff S – absentee Landlord – mad professor </a:t>
            </a:r>
          </a:p>
          <a:p>
            <a:r>
              <a:rPr lang="en-US" dirty="0"/>
              <a:t>Bob O – wanted desperately do the same project process as in the past, even though they did not get him the results he wanted/needed because of company/dept. growth</a:t>
            </a:r>
          </a:p>
        </p:txBody>
      </p:sp>
    </p:spTree>
    <p:extLst>
      <p:ext uri="{BB962C8B-B14F-4D97-AF65-F5344CB8AC3E}">
        <p14:creationId xmlns:p14="http://schemas.microsoft.com/office/powerpoint/2010/main" val="4229477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24</a:t>
            </a:fld>
            <a:endParaRPr lang="en-US" dirty="0"/>
          </a:p>
        </p:txBody>
      </p:sp>
      <p:sp>
        <p:nvSpPr>
          <p:cNvPr id="22531" name="Rectangle 7"/>
          <p:cNvSpPr txBox="1">
            <a:spLocks noGrp="1" noChangeArrowheads="1"/>
          </p:cNvSpPr>
          <p:nvPr/>
        </p:nvSpPr>
        <p:spPr bwMode="auto">
          <a:xfrm>
            <a:off x="5438946" y="6949570"/>
            <a:ext cx="4160086" cy="364388"/>
          </a:xfrm>
          <a:prstGeom prst="rect">
            <a:avLst/>
          </a:prstGeom>
          <a:noFill/>
          <a:ln w="9525">
            <a:noFill/>
            <a:miter lim="800000"/>
            <a:headEnd/>
            <a:tailEnd/>
          </a:ln>
        </p:spPr>
        <p:txBody>
          <a:bodyPr lIns="96440" tIns="48220" rIns="96440" bIns="48220" anchor="b"/>
          <a:lstStyle/>
          <a:p>
            <a:pPr algn="r" defTabSz="963502">
              <a:spcBef>
                <a:spcPct val="0"/>
              </a:spcBef>
            </a:pPr>
            <a:fld id="{D438A3F3-7E0C-4EB5-B698-DC930B27D4FF}" type="slidenum">
              <a:rPr lang="en-US" sz="1300"/>
              <a:pPr algn="r" defTabSz="963502">
                <a:spcBef>
                  <a:spcPct val="0"/>
                </a:spcBef>
              </a:pPr>
              <a:t>24</a:t>
            </a:fld>
            <a:endParaRPr lang="en-US" sz="1300" dirty="0"/>
          </a:p>
        </p:txBody>
      </p:sp>
      <p:sp>
        <p:nvSpPr>
          <p:cNvPr id="22532" name="Rectangle 2"/>
          <p:cNvSpPr>
            <a:spLocks noGrp="1" noRot="1" noChangeAspect="1" noChangeArrowheads="1" noTextEdit="1"/>
          </p:cNvSpPr>
          <p:nvPr>
            <p:ph type="sldImg"/>
          </p:nvPr>
        </p:nvSpPr>
        <p:spPr>
          <a:xfrm>
            <a:off x="2971800" y="550863"/>
            <a:ext cx="3657600" cy="2743200"/>
          </a:xfrm>
          <a:ln/>
        </p:spPr>
      </p:sp>
      <p:sp>
        <p:nvSpPr>
          <p:cNvPr id="22533" name="Rectangle 3"/>
          <p:cNvSpPr>
            <a:spLocks noGrp="1" noChangeArrowheads="1"/>
          </p:cNvSpPr>
          <p:nvPr>
            <p:ph type="body" idx="1"/>
          </p:nvPr>
        </p:nvSpPr>
        <p:spPr>
          <a:xfrm>
            <a:off x="961864" y="3475410"/>
            <a:ext cx="7677487" cy="3290717"/>
          </a:xfrm>
          <a:noFill/>
          <a:ln/>
        </p:spPr>
        <p:txBody>
          <a:bodyPr lIns="96440" tIns="48220" rIns="96440" bIns="48220"/>
          <a:lstStyle/>
          <a:p>
            <a:r>
              <a:rPr lang="en-US" dirty="0"/>
              <a:t>Does it matter what type of project you run – if so, if the questions are different do multiple</a:t>
            </a:r>
          </a:p>
        </p:txBody>
      </p:sp>
    </p:spTree>
    <p:extLst>
      <p:ext uri="{BB962C8B-B14F-4D97-AF65-F5344CB8AC3E}">
        <p14:creationId xmlns:p14="http://schemas.microsoft.com/office/powerpoint/2010/main" val="236121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0" kern="1200" dirty="0">
                <a:solidFill>
                  <a:srgbClr val="FF8000"/>
                </a:solidFill>
                <a:latin typeface="Arial" charset="0"/>
                <a:ea typeface="+mn-ea"/>
                <a:cs typeface="+mn-cs"/>
              </a:rPr>
              <a:t>Can anyone think of any other types of sponsors?</a:t>
            </a:r>
          </a:p>
        </p:txBody>
      </p:sp>
      <p:sp>
        <p:nvSpPr>
          <p:cNvPr id="4" name="Slide Number Placeholder 3"/>
          <p:cNvSpPr>
            <a:spLocks noGrp="1"/>
          </p:cNvSpPr>
          <p:nvPr>
            <p:ph type="sldNum" sz="quarter" idx="10"/>
          </p:nvPr>
        </p:nvSpPr>
        <p:spPr/>
        <p:txBody>
          <a:bodyPr/>
          <a:lstStyle/>
          <a:p>
            <a:fld id="{F2EFBCC9-99C7-4A88-B013-382402EA19F2}" type="slidenum">
              <a:rPr lang="en-US" smtClean="0"/>
              <a:pPr/>
              <a:t>25</a:t>
            </a:fld>
            <a:endParaRPr lang="en-US" dirty="0"/>
          </a:p>
        </p:txBody>
      </p:sp>
    </p:spTree>
    <p:extLst>
      <p:ext uri="{BB962C8B-B14F-4D97-AF65-F5344CB8AC3E}">
        <p14:creationId xmlns:p14="http://schemas.microsoft.com/office/powerpoint/2010/main" val="2824273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26</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26</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Extraordinary: Sales king/bodies buried/recognized expert</a:t>
            </a:r>
          </a:p>
          <a:p>
            <a:r>
              <a:rPr lang="en-US" dirty="0"/>
              <a:t>The latter rarely happens – it is almost always the underling reaching too far or being told to handle their bosses problem </a:t>
            </a:r>
          </a:p>
          <a:p>
            <a:r>
              <a:rPr lang="en-US" dirty="0"/>
              <a:t>How do you document your sponsor is a risk?!?</a:t>
            </a:r>
          </a:p>
          <a:p>
            <a:r>
              <a:rPr lang="en-US" dirty="0"/>
              <a:t>What are some options to deal with these?</a:t>
            </a:r>
          </a:p>
        </p:txBody>
      </p:sp>
    </p:spTree>
    <p:extLst>
      <p:ext uri="{BB962C8B-B14F-4D97-AF65-F5344CB8AC3E}">
        <p14:creationId xmlns:p14="http://schemas.microsoft.com/office/powerpoint/2010/main" val="3292120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27</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27</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endParaRPr lang="en-US" dirty="0"/>
          </a:p>
        </p:txBody>
      </p:sp>
    </p:spTree>
    <p:extLst>
      <p:ext uri="{BB962C8B-B14F-4D97-AF65-F5344CB8AC3E}">
        <p14:creationId xmlns:p14="http://schemas.microsoft.com/office/powerpoint/2010/main" val="2287842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28</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28</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Mark K/new manager in a new position</a:t>
            </a:r>
          </a:p>
        </p:txBody>
      </p:sp>
    </p:spTree>
    <p:extLst>
      <p:ext uri="{BB962C8B-B14F-4D97-AF65-F5344CB8AC3E}">
        <p14:creationId xmlns:p14="http://schemas.microsoft.com/office/powerpoint/2010/main" val="2309610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29</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29</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endParaRPr lang="en-US" dirty="0"/>
          </a:p>
        </p:txBody>
      </p:sp>
    </p:spTree>
    <p:extLst>
      <p:ext uri="{BB962C8B-B14F-4D97-AF65-F5344CB8AC3E}">
        <p14:creationId xmlns:p14="http://schemas.microsoft.com/office/powerpoint/2010/main" val="3666374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31</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31</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endParaRPr lang="en-US" dirty="0"/>
          </a:p>
        </p:txBody>
      </p:sp>
    </p:spTree>
    <p:extLst>
      <p:ext uri="{BB962C8B-B14F-4D97-AF65-F5344CB8AC3E}">
        <p14:creationId xmlns:p14="http://schemas.microsoft.com/office/powerpoint/2010/main" val="1344863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32</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32</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r>
              <a:rPr lang="en-US" dirty="0"/>
              <a:t>Story about Multifood</a:t>
            </a:r>
          </a:p>
        </p:txBody>
      </p:sp>
    </p:spTree>
    <p:extLst>
      <p:ext uri="{BB962C8B-B14F-4D97-AF65-F5344CB8AC3E}">
        <p14:creationId xmlns:p14="http://schemas.microsoft.com/office/powerpoint/2010/main" val="317918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3</a:t>
            </a:fld>
            <a:endParaRPr lang="en-US" dirty="0"/>
          </a:p>
        </p:txBody>
      </p:sp>
      <p:sp>
        <p:nvSpPr>
          <p:cNvPr id="22531" name="Rectangle 7"/>
          <p:cNvSpPr txBox="1">
            <a:spLocks noGrp="1" noChangeArrowheads="1"/>
          </p:cNvSpPr>
          <p:nvPr/>
        </p:nvSpPr>
        <p:spPr bwMode="auto">
          <a:xfrm>
            <a:off x="5801445" y="7567018"/>
            <a:ext cx="4437350" cy="396763"/>
          </a:xfrm>
          <a:prstGeom prst="rect">
            <a:avLst/>
          </a:prstGeom>
          <a:noFill/>
          <a:ln w="9525">
            <a:noFill/>
            <a:miter lim="800000"/>
            <a:headEnd/>
            <a:tailEnd/>
          </a:ln>
        </p:spPr>
        <p:txBody>
          <a:bodyPr lIns="103738" tIns="51868" rIns="103738" bIns="51868" anchor="b"/>
          <a:lstStyle/>
          <a:p>
            <a:pPr algn="r" defTabSz="1036417">
              <a:spcBef>
                <a:spcPct val="0"/>
              </a:spcBef>
            </a:pPr>
            <a:fld id="{D438A3F3-7E0C-4EB5-B698-DC930B27D4FF}" type="slidenum">
              <a:rPr lang="en-US" sz="1300"/>
              <a:pPr algn="r" defTabSz="1036417">
                <a:spcBef>
                  <a:spcPct val="0"/>
                </a:spcBef>
              </a:pPr>
              <a:t>3</a:t>
            </a:fld>
            <a:endParaRPr lang="en-US" sz="1300" dirty="0"/>
          </a:p>
        </p:txBody>
      </p:sp>
      <p:sp>
        <p:nvSpPr>
          <p:cNvPr id="22532" name="Rectangle 2"/>
          <p:cNvSpPr>
            <a:spLocks noGrp="1" noRot="1" noChangeAspect="1" noChangeArrowheads="1" noTextEdit="1"/>
          </p:cNvSpPr>
          <p:nvPr>
            <p:ph type="sldImg"/>
          </p:nvPr>
        </p:nvSpPr>
        <p:spPr>
          <a:xfrm>
            <a:off x="3130550" y="600075"/>
            <a:ext cx="3979863" cy="2986088"/>
          </a:xfrm>
          <a:ln/>
        </p:spPr>
      </p:sp>
      <p:sp>
        <p:nvSpPr>
          <p:cNvPr id="22533" name="Rectangle 3"/>
          <p:cNvSpPr>
            <a:spLocks noGrp="1" noChangeArrowheads="1"/>
          </p:cNvSpPr>
          <p:nvPr>
            <p:ph type="body" idx="1"/>
          </p:nvPr>
        </p:nvSpPr>
        <p:spPr>
          <a:xfrm>
            <a:off x="1025973" y="3784190"/>
            <a:ext cx="8189182" cy="3583087"/>
          </a:xfrm>
          <a:noFill/>
          <a:ln/>
        </p:spPr>
        <p:txBody>
          <a:bodyPr lIns="103738" tIns="51868" rIns="103738" bIns="51868"/>
          <a:lstStyle/>
          <a:p>
            <a:endParaRPr lang="en-US" dirty="0"/>
          </a:p>
        </p:txBody>
      </p:sp>
    </p:spTree>
    <p:extLst>
      <p:ext uri="{BB962C8B-B14F-4D97-AF65-F5344CB8AC3E}">
        <p14:creationId xmlns:p14="http://schemas.microsoft.com/office/powerpoint/2010/main" val="935479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33</a:t>
            </a:fld>
            <a:endParaRPr lang="en-US" dirty="0"/>
          </a:p>
        </p:txBody>
      </p:sp>
      <p:sp>
        <p:nvSpPr>
          <p:cNvPr id="22531" name="Rectangle 7"/>
          <p:cNvSpPr txBox="1">
            <a:spLocks noGrp="1" noChangeArrowheads="1"/>
          </p:cNvSpPr>
          <p:nvPr/>
        </p:nvSpPr>
        <p:spPr bwMode="auto">
          <a:xfrm>
            <a:off x="5438948" y="6949572"/>
            <a:ext cx="4160086" cy="364388"/>
          </a:xfrm>
          <a:prstGeom prst="rect">
            <a:avLst/>
          </a:prstGeom>
          <a:noFill/>
          <a:ln w="9525">
            <a:noFill/>
            <a:miter lim="800000"/>
            <a:headEnd/>
            <a:tailEnd/>
          </a:ln>
        </p:spPr>
        <p:txBody>
          <a:bodyPr lIns="95678" tIns="47839" rIns="95678" bIns="47839" anchor="b"/>
          <a:lstStyle/>
          <a:p>
            <a:pPr algn="r" defTabSz="955877">
              <a:spcBef>
                <a:spcPct val="0"/>
              </a:spcBef>
            </a:pPr>
            <a:fld id="{D438A3F3-7E0C-4EB5-B698-DC930B27D4FF}" type="slidenum">
              <a:rPr lang="en-US" sz="1200"/>
              <a:pPr algn="r" defTabSz="955877">
                <a:spcBef>
                  <a:spcPct val="0"/>
                </a:spcBef>
              </a:pPr>
              <a:t>33</a:t>
            </a:fld>
            <a:endParaRPr lang="en-US" sz="1200" dirty="0"/>
          </a:p>
        </p:txBody>
      </p:sp>
      <p:sp>
        <p:nvSpPr>
          <p:cNvPr id="22532" name="Rectangle 2"/>
          <p:cNvSpPr>
            <a:spLocks noGrp="1" noRot="1" noChangeAspect="1" noChangeArrowheads="1" noTextEdit="1"/>
          </p:cNvSpPr>
          <p:nvPr>
            <p:ph type="sldImg"/>
          </p:nvPr>
        </p:nvSpPr>
        <p:spPr>
          <a:xfrm>
            <a:off x="2971800" y="546100"/>
            <a:ext cx="3657600" cy="2743200"/>
          </a:xfrm>
          <a:ln/>
        </p:spPr>
      </p:sp>
      <p:sp>
        <p:nvSpPr>
          <p:cNvPr id="22533" name="Rectangle 3"/>
          <p:cNvSpPr>
            <a:spLocks noGrp="1" noChangeArrowheads="1"/>
          </p:cNvSpPr>
          <p:nvPr>
            <p:ph type="body" idx="1"/>
          </p:nvPr>
        </p:nvSpPr>
        <p:spPr>
          <a:xfrm>
            <a:off x="961869" y="3475412"/>
            <a:ext cx="7677487" cy="3290716"/>
          </a:xfrm>
          <a:noFill/>
          <a:ln/>
        </p:spPr>
        <p:txBody>
          <a:bodyPr lIns="95678" tIns="47839" rIns="95678" bIns="47839"/>
          <a:lstStyle/>
          <a:p>
            <a:endParaRPr lang="en-US" dirty="0"/>
          </a:p>
        </p:txBody>
      </p:sp>
    </p:spTree>
    <p:extLst>
      <p:ext uri="{BB962C8B-B14F-4D97-AF65-F5344CB8AC3E}">
        <p14:creationId xmlns:p14="http://schemas.microsoft.com/office/powerpoint/2010/main" val="3655772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34</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34</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endParaRPr lang="en-US" dirty="0"/>
          </a:p>
        </p:txBody>
      </p:sp>
    </p:spTree>
    <p:extLst>
      <p:ext uri="{BB962C8B-B14F-4D97-AF65-F5344CB8AC3E}">
        <p14:creationId xmlns:p14="http://schemas.microsoft.com/office/powerpoint/2010/main" val="1276502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40</a:t>
            </a:fld>
            <a:endParaRPr lang="en-US" dirty="0"/>
          </a:p>
        </p:txBody>
      </p:sp>
      <p:sp>
        <p:nvSpPr>
          <p:cNvPr id="22531" name="Rectangle 7"/>
          <p:cNvSpPr txBox="1">
            <a:spLocks noGrp="1" noChangeArrowheads="1"/>
          </p:cNvSpPr>
          <p:nvPr/>
        </p:nvSpPr>
        <p:spPr bwMode="auto">
          <a:xfrm>
            <a:off x="5438946" y="6949570"/>
            <a:ext cx="4160086" cy="364388"/>
          </a:xfrm>
          <a:prstGeom prst="rect">
            <a:avLst/>
          </a:prstGeom>
          <a:noFill/>
          <a:ln w="9525">
            <a:noFill/>
            <a:miter lim="800000"/>
            <a:headEnd/>
            <a:tailEnd/>
          </a:ln>
        </p:spPr>
        <p:txBody>
          <a:bodyPr lIns="96440" tIns="48220" rIns="96440" bIns="48220" anchor="b"/>
          <a:lstStyle/>
          <a:p>
            <a:pPr algn="r" defTabSz="963502">
              <a:spcBef>
                <a:spcPct val="0"/>
              </a:spcBef>
            </a:pPr>
            <a:fld id="{D438A3F3-7E0C-4EB5-B698-DC930B27D4FF}" type="slidenum">
              <a:rPr lang="en-US" sz="1300"/>
              <a:pPr algn="r" defTabSz="963502">
                <a:spcBef>
                  <a:spcPct val="0"/>
                </a:spcBef>
              </a:pPr>
              <a:t>40</a:t>
            </a:fld>
            <a:endParaRPr lang="en-US" sz="1300" dirty="0"/>
          </a:p>
        </p:txBody>
      </p:sp>
      <p:sp>
        <p:nvSpPr>
          <p:cNvPr id="22532" name="Rectangle 2"/>
          <p:cNvSpPr>
            <a:spLocks noGrp="1" noRot="1" noChangeAspect="1" noChangeArrowheads="1" noTextEdit="1"/>
          </p:cNvSpPr>
          <p:nvPr>
            <p:ph type="sldImg"/>
          </p:nvPr>
        </p:nvSpPr>
        <p:spPr>
          <a:xfrm>
            <a:off x="2971800" y="550863"/>
            <a:ext cx="3657600" cy="2743200"/>
          </a:xfrm>
          <a:ln/>
        </p:spPr>
      </p:sp>
      <p:sp>
        <p:nvSpPr>
          <p:cNvPr id="22533" name="Rectangle 3"/>
          <p:cNvSpPr>
            <a:spLocks noGrp="1" noChangeArrowheads="1"/>
          </p:cNvSpPr>
          <p:nvPr>
            <p:ph type="body" idx="1"/>
          </p:nvPr>
        </p:nvSpPr>
        <p:spPr>
          <a:xfrm>
            <a:off x="961864" y="3475410"/>
            <a:ext cx="7677487" cy="3290717"/>
          </a:xfrm>
          <a:noFill/>
          <a:ln/>
        </p:spPr>
        <p:txBody>
          <a:bodyPr lIns="96440" tIns="48220" rIns="96440" bIns="48220"/>
          <a:lstStyle/>
          <a:p>
            <a:endParaRPr lang="en-US" dirty="0"/>
          </a:p>
        </p:txBody>
      </p:sp>
    </p:spTree>
    <p:extLst>
      <p:ext uri="{BB962C8B-B14F-4D97-AF65-F5344CB8AC3E}">
        <p14:creationId xmlns:p14="http://schemas.microsoft.com/office/powerpoint/2010/main" val="1894044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29245" indent="-280476" eaLnBrk="0" hangingPunct="0">
              <a:defRPr>
                <a:solidFill>
                  <a:schemeClr val="tx1"/>
                </a:solidFill>
                <a:latin typeface="Calibri" panose="020F0502020204030204" pitchFamily="34" charset="0"/>
                <a:ea typeface="MS PGothic" panose="020B0600070205080204" pitchFamily="34" charset="-128"/>
              </a:defRPr>
            </a:lvl2pPr>
            <a:lvl3pPr marL="1121916" indent="-224383" eaLnBrk="0" hangingPunct="0">
              <a:defRPr>
                <a:solidFill>
                  <a:schemeClr val="tx1"/>
                </a:solidFill>
                <a:latin typeface="Calibri" panose="020F0502020204030204" pitchFamily="34" charset="0"/>
                <a:ea typeface="MS PGothic" panose="020B0600070205080204" pitchFamily="34" charset="-128"/>
              </a:defRPr>
            </a:lvl3pPr>
            <a:lvl4pPr marL="1570679" indent="-224383" eaLnBrk="0" hangingPunct="0">
              <a:defRPr>
                <a:solidFill>
                  <a:schemeClr val="tx1"/>
                </a:solidFill>
                <a:latin typeface="Calibri" panose="020F0502020204030204" pitchFamily="34" charset="0"/>
                <a:ea typeface="MS PGothic" panose="020B0600070205080204" pitchFamily="34" charset="-128"/>
              </a:defRPr>
            </a:lvl4pPr>
            <a:lvl5pPr marL="2019446" indent="-224383" eaLnBrk="0" hangingPunct="0">
              <a:defRPr>
                <a:solidFill>
                  <a:schemeClr val="tx1"/>
                </a:solidFill>
                <a:latin typeface="Calibri" panose="020F0502020204030204" pitchFamily="34" charset="0"/>
                <a:ea typeface="MS PGothic" panose="020B0600070205080204" pitchFamily="34" charset="-128"/>
              </a:defRPr>
            </a:lvl5pPr>
            <a:lvl6pPr marL="2468210"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16975"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65744"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14509"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BC30CCF1-4932-4414-9CBC-D6F648DBCE9F}" type="slidenum">
              <a:rPr lang="en-US" altLang="en-US"/>
              <a:pPr eaLnBrk="1" hangingPunct="1"/>
              <a:t>41</a:t>
            </a:fld>
            <a:endParaRPr lang="en-US" altLang="en-US" dirty="0"/>
          </a:p>
        </p:txBody>
      </p:sp>
      <p:sp>
        <p:nvSpPr>
          <p:cNvPr id="62467" name="Rectangle 7"/>
          <p:cNvSpPr txBox="1">
            <a:spLocks noGrp="1" noChangeArrowheads="1"/>
          </p:cNvSpPr>
          <p:nvPr/>
        </p:nvSpPr>
        <p:spPr bwMode="auto">
          <a:xfrm>
            <a:off x="3844879" y="8463599"/>
            <a:ext cx="2941400" cy="44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1" tIns="45631" rIns="91261" bIns="45631" anchor="b"/>
          <a:lstStyle>
            <a:lvl1pPr defTabSz="928688" eaLnBrk="0" hangingPunct="0">
              <a:defRPr>
                <a:solidFill>
                  <a:schemeClr val="tx1"/>
                </a:solidFill>
                <a:latin typeface="Calibri" panose="020F0502020204030204" pitchFamily="34" charset="0"/>
                <a:ea typeface="MS PGothic" panose="020B0600070205080204" pitchFamily="34" charset="-128"/>
              </a:defRPr>
            </a:lvl1pPr>
            <a:lvl2pPr marL="742950" indent="-285750" defTabSz="928688" eaLnBrk="0" hangingPunct="0">
              <a:defRPr>
                <a:solidFill>
                  <a:schemeClr val="tx1"/>
                </a:solidFill>
                <a:latin typeface="Calibri" panose="020F0502020204030204" pitchFamily="34" charset="0"/>
                <a:ea typeface="MS PGothic" panose="020B0600070205080204" pitchFamily="34" charset="-128"/>
              </a:defRPr>
            </a:lvl2pPr>
            <a:lvl3pPr marL="1143000" indent="-228600" defTabSz="928688" eaLnBrk="0" hangingPunct="0">
              <a:defRPr>
                <a:solidFill>
                  <a:schemeClr val="tx1"/>
                </a:solidFill>
                <a:latin typeface="Calibri" panose="020F0502020204030204" pitchFamily="34" charset="0"/>
                <a:ea typeface="MS PGothic" panose="020B0600070205080204" pitchFamily="34" charset="-128"/>
              </a:defRPr>
            </a:lvl3pPr>
            <a:lvl4pPr marL="1600200" indent="-228600" defTabSz="928688" eaLnBrk="0" hangingPunct="0">
              <a:defRPr>
                <a:solidFill>
                  <a:schemeClr val="tx1"/>
                </a:solidFill>
                <a:latin typeface="Calibri" panose="020F0502020204030204" pitchFamily="34" charset="0"/>
                <a:ea typeface="MS PGothic" panose="020B0600070205080204" pitchFamily="34" charset="-128"/>
              </a:defRPr>
            </a:lvl4pPr>
            <a:lvl5pPr marL="2057400" indent="-228600" defTabSz="928688" eaLnBrk="0" hangingPunct="0">
              <a:defRPr>
                <a:solidFill>
                  <a:schemeClr val="tx1"/>
                </a:solidFill>
                <a:latin typeface="Calibri" panose="020F0502020204030204" pitchFamily="34"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9EED22E9-144E-43F8-B04B-968CA613CE5A}" type="slidenum">
              <a:rPr lang="en-US" altLang="en-US" sz="1300"/>
              <a:pPr algn="r" eaLnBrk="1" hangingPunct="1"/>
              <a:t>41</a:t>
            </a:fld>
            <a:endParaRPr lang="en-US" altLang="en-US" sz="1300" dirty="0"/>
          </a:p>
        </p:txBody>
      </p:sp>
      <p:sp>
        <p:nvSpPr>
          <p:cNvPr id="62468" name="Rectangle 2"/>
          <p:cNvSpPr>
            <a:spLocks noGrp="1" noRot="1" noChangeAspect="1" noChangeArrowheads="1" noTextEdit="1"/>
          </p:cNvSpPr>
          <p:nvPr>
            <p:ph type="sldImg"/>
          </p:nvPr>
        </p:nvSpPr>
        <p:spPr bwMode="auto">
          <a:xfrm>
            <a:off x="1166813" y="671513"/>
            <a:ext cx="4451350" cy="334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xfrm>
            <a:off x="680359" y="4233346"/>
            <a:ext cx="5427135" cy="40075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1" rIns="91261" bIns="45631" numCol="1" anchor="t" anchorCtr="0" compatLnSpc="1">
            <a:prstTxWarp prst="textNoShape">
              <a:avLst/>
            </a:prstTxWarp>
          </a:bodyPr>
          <a:lstStyle/>
          <a:p>
            <a:pPr>
              <a:spcBef>
                <a:spcPct val="0"/>
              </a:spcBef>
            </a:pPr>
            <a:r>
              <a:rPr lang="en-US" altLang="en-US" dirty="0"/>
              <a:t>Architects can be Tech PMs</a:t>
            </a:r>
          </a:p>
          <a:p>
            <a:pPr>
              <a:spcBef>
                <a:spcPct val="0"/>
              </a:spcBef>
            </a:pPr>
            <a:r>
              <a:rPr lang="en-US" altLang="en-US" dirty="0"/>
              <a:t>Companies need all types of each</a:t>
            </a:r>
          </a:p>
        </p:txBody>
      </p:sp>
    </p:spTree>
    <p:extLst>
      <p:ext uri="{BB962C8B-B14F-4D97-AF65-F5344CB8AC3E}">
        <p14:creationId xmlns:p14="http://schemas.microsoft.com/office/powerpoint/2010/main" val="3689467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29138" indent="-280435" eaLnBrk="0" hangingPunct="0">
              <a:defRPr>
                <a:solidFill>
                  <a:schemeClr val="tx1"/>
                </a:solidFill>
                <a:latin typeface="Calibri" panose="020F0502020204030204" pitchFamily="34" charset="0"/>
                <a:ea typeface="MS PGothic" panose="020B0600070205080204" pitchFamily="34" charset="-128"/>
              </a:defRPr>
            </a:lvl2pPr>
            <a:lvl3pPr marL="1121752" indent="-224350" eaLnBrk="0" hangingPunct="0">
              <a:defRPr>
                <a:solidFill>
                  <a:schemeClr val="tx1"/>
                </a:solidFill>
                <a:latin typeface="Calibri" panose="020F0502020204030204" pitchFamily="34" charset="0"/>
                <a:ea typeface="MS PGothic" panose="020B0600070205080204" pitchFamily="34" charset="-128"/>
              </a:defRPr>
            </a:lvl3pPr>
            <a:lvl4pPr marL="1570448" indent="-224350" eaLnBrk="0" hangingPunct="0">
              <a:defRPr>
                <a:solidFill>
                  <a:schemeClr val="tx1"/>
                </a:solidFill>
                <a:latin typeface="Calibri" panose="020F0502020204030204" pitchFamily="34" charset="0"/>
                <a:ea typeface="MS PGothic" panose="020B0600070205080204" pitchFamily="34" charset="-128"/>
              </a:defRPr>
            </a:lvl4pPr>
            <a:lvl5pPr marL="2019150" indent="-224350" eaLnBrk="0" hangingPunct="0">
              <a:defRPr>
                <a:solidFill>
                  <a:schemeClr val="tx1"/>
                </a:solidFill>
                <a:latin typeface="Calibri" panose="020F0502020204030204" pitchFamily="34" charset="0"/>
                <a:ea typeface="MS PGothic" panose="020B0600070205080204" pitchFamily="34" charset="-128"/>
              </a:defRPr>
            </a:lvl5pPr>
            <a:lvl6pPr marL="2467849" indent="-224350" defTabSz="44869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16547" indent="-224350" defTabSz="44869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65251" indent="-224350" defTabSz="44869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13950" indent="-224350" defTabSz="44869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BC30CCF1-4932-4414-9CBC-D6F648DBCE9F}" type="slidenum">
              <a:rPr lang="en-US" altLang="en-US"/>
              <a:pPr eaLnBrk="1" hangingPunct="1"/>
              <a:t>42</a:t>
            </a:fld>
            <a:endParaRPr lang="en-US" altLang="en-US" dirty="0"/>
          </a:p>
        </p:txBody>
      </p:sp>
      <p:sp>
        <p:nvSpPr>
          <p:cNvPr id="62467" name="Rectangle 7"/>
          <p:cNvSpPr txBox="1">
            <a:spLocks noGrp="1" noChangeArrowheads="1"/>
          </p:cNvSpPr>
          <p:nvPr/>
        </p:nvSpPr>
        <p:spPr bwMode="auto">
          <a:xfrm>
            <a:off x="3844879" y="8463599"/>
            <a:ext cx="2941400" cy="44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7" tIns="45625" rIns="91247" bIns="45625" anchor="b"/>
          <a:lstStyle>
            <a:lvl1pPr defTabSz="928688" eaLnBrk="0" hangingPunct="0">
              <a:defRPr>
                <a:solidFill>
                  <a:schemeClr val="tx1"/>
                </a:solidFill>
                <a:latin typeface="Calibri" panose="020F0502020204030204" pitchFamily="34" charset="0"/>
                <a:ea typeface="MS PGothic" panose="020B0600070205080204" pitchFamily="34" charset="-128"/>
              </a:defRPr>
            </a:lvl1pPr>
            <a:lvl2pPr marL="742950" indent="-285750" defTabSz="928688" eaLnBrk="0" hangingPunct="0">
              <a:defRPr>
                <a:solidFill>
                  <a:schemeClr val="tx1"/>
                </a:solidFill>
                <a:latin typeface="Calibri" panose="020F0502020204030204" pitchFamily="34" charset="0"/>
                <a:ea typeface="MS PGothic" panose="020B0600070205080204" pitchFamily="34" charset="-128"/>
              </a:defRPr>
            </a:lvl2pPr>
            <a:lvl3pPr marL="1143000" indent="-228600" defTabSz="928688" eaLnBrk="0" hangingPunct="0">
              <a:defRPr>
                <a:solidFill>
                  <a:schemeClr val="tx1"/>
                </a:solidFill>
                <a:latin typeface="Calibri" panose="020F0502020204030204" pitchFamily="34" charset="0"/>
                <a:ea typeface="MS PGothic" panose="020B0600070205080204" pitchFamily="34" charset="-128"/>
              </a:defRPr>
            </a:lvl3pPr>
            <a:lvl4pPr marL="1600200" indent="-228600" defTabSz="928688" eaLnBrk="0" hangingPunct="0">
              <a:defRPr>
                <a:solidFill>
                  <a:schemeClr val="tx1"/>
                </a:solidFill>
                <a:latin typeface="Calibri" panose="020F0502020204030204" pitchFamily="34" charset="0"/>
                <a:ea typeface="MS PGothic" panose="020B0600070205080204" pitchFamily="34" charset="-128"/>
              </a:defRPr>
            </a:lvl4pPr>
            <a:lvl5pPr marL="2057400" indent="-228600" defTabSz="928688" eaLnBrk="0" hangingPunct="0">
              <a:defRPr>
                <a:solidFill>
                  <a:schemeClr val="tx1"/>
                </a:solidFill>
                <a:latin typeface="Calibri" panose="020F0502020204030204" pitchFamily="34"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9EED22E9-144E-43F8-B04B-968CA613CE5A}" type="slidenum">
              <a:rPr lang="en-US" altLang="en-US" sz="1300"/>
              <a:pPr algn="r" eaLnBrk="1" hangingPunct="1"/>
              <a:t>42</a:t>
            </a:fld>
            <a:endParaRPr lang="en-US" altLang="en-US" sz="1300" dirty="0"/>
          </a:p>
        </p:txBody>
      </p:sp>
      <p:sp>
        <p:nvSpPr>
          <p:cNvPr id="62468" name="Rectangle 2"/>
          <p:cNvSpPr>
            <a:spLocks noGrp="1" noRot="1" noChangeAspect="1" noChangeArrowheads="1" noTextEdit="1"/>
          </p:cNvSpPr>
          <p:nvPr>
            <p:ph type="sldImg"/>
          </p:nvPr>
        </p:nvSpPr>
        <p:spPr bwMode="auto">
          <a:xfrm>
            <a:off x="1166813" y="671513"/>
            <a:ext cx="4452937" cy="334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xfrm>
            <a:off x="680360" y="4233346"/>
            <a:ext cx="5427135" cy="40075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7" tIns="45625" rIns="91247" bIns="45625" numCol="1" anchor="t" anchorCtr="0" compatLnSpc="1">
            <a:prstTxWarp prst="textNoShape">
              <a:avLst/>
            </a:prstTxWarp>
          </a:bodyPr>
          <a:lstStyle/>
          <a:p>
            <a:pPr>
              <a:spcBef>
                <a:spcPct val="0"/>
              </a:spcBef>
            </a:pPr>
            <a:r>
              <a:rPr lang="en-US" altLang="en-US" dirty="0"/>
              <a:t>Architects can be Tech PMs</a:t>
            </a:r>
          </a:p>
          <a:p>
            <a:pPr>
              <a:spcBef>
                <a:spcPct val="0"/>
              </a:spcBef>
            </a:pPr>
            <a:r>
              <a:rPr lang="en-US" altLang="en-US" dirty="0"/>
              <a:t>Companies need all types of each</a:t>
            </a:r>
          </a:p>
        </p:txBody>
      </p:sp>
    </p:spTree>
    <p:extLst>
      <p:ext uri="{BB962C8B-B14F-4D97-AF65-F5344CB8AC3E}">
        <p14:creationId xmlns:p14="http://schemas.microsoft.com/office/powerpoint/2010/main" val="2299969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43</a:t>
            </a:fld>
            <a:endParaRPr lang="en-US" dirty="0"/>
          </a:p>
        </p:txBody>
      </p:sp>
      <p:sp>
        <p:nvSpPr>
          <p:cNvPr id="22531" name="Rectangle 7"/>
          <p:cNvSpPr txBox="1">
            <a:spLocks noGrp="1" noChangeArrowheads="1"/>
          </p:cNvSpPr>
          <p:nvPr/>
        </p:nvSpPr>
        <p:spPr bwMode="auto">
          <a:xfrm>
            <a:off x="5266282" y="6660008"/>
            <a:ext cx="4028020" cy="349205"/>
          </a:xfrm>
          <a:prstGeom prst="rect">
            <a:avLst/>
          </a:prstGeom>
          <a:noFill/>
          <a:ln w="9525">
            <a:noFill/>
            <a:miter lim="800000"/>
            <a:headEnd/>
            <a:tailEnd/>
          </a:ln>
        </p:spPr>
        <p:txBody>
          <a:bodyPr lIns="92922" tIns="46462" rIns="92922" bIns="46462" anchor="b"/>
          <a:lstStyle/>
          <a:p>
            <a:pPr algn="r" defTabSz="928366">
              <a:spcBef>
                <a:spcPct val="0"/>
              </a:spcBef>
            </a:pPr>
            <a:fld id="{D438A3F3-7E0C-4EB5-B698-DC930B27D4FF}" type="slidenum">
              <a:rPr lang="en-US" sz="1300"/>
              <a:pPr algn="r" defTabSz="928366">
                <a:spcBef>
                  <a:spcPct val="0"/>
                </a:spcBef>
              </a:pPr>
              <a:t>43</a:t>
            </a:fld>
            <a:endParaRPr lang="en-US" sz="1300" dirty="0"/>
          </a:p>
        </p:txBody>
      </p:sp>
      <p:sp>
        <p:nvSpPr>
          <p:cNvPr id="22532" name="Rectangle 2"/>
          <p:cNvSpPr>
            <a:spLocks noGrp="1" noRot="1" noChangeAspect="1" noChangeArrowheads="1" noTextEdit="1"/>
          </p:cNvSpPr>
          <p:nvPr>
            <p:ph type="sldImg"/>
          </p:nvPr>
        </p:nvSpPr>
        <p:spPr>
          <a:xfrm>
            <a:off x="2895600" y="527050"/>
            <a:ext cx="3505200" cy="2628900"/>
          </a:xfrm>
          <a:ln/>
        </p:spPr>
      </p:sp>
      <p:sp>
        <p:nvSpPr>
          <p:cNvPr id="22533" name="Rectangle 3"/>
          <p:cNvSpPr>
            <a:spLocks noGrp="1" noChangeArrowheads="1"/>
          </p:cNvSpPr>
          <p:nvPr>
            <p:ph type="body" idx="1"/>
          </p:nvPr>
        </p:nvSpPr>
        <p:spPr>
          <a:xfrm>
            <a:off x="931333" y="3330603"/>
            <a:ext cx="7433757" cy="3153604"/>
          </a:xfrm>
          <a:noFill/>
          <a:ln/>
        </p:spPr>
        <p:txBody>
          <a:bodyPr lIns="92922" tIns="46462" rIns="92922" bIns="46462"/>
          <a:lstStyle/>
          <a:p>
            <a:endParaRPr lang="en-US" dirty="0"/>
          </a:p>
        </p:txBody>
      </p:sp>
    </p:spTree>
    <p:extLst>
      <p:ext uri="{BB962C8B-B14F-4D97-AF65-F5344CB8AC3E}">
        <p14:creationId xmlns:p14="http://schemas.microsoft.com/office/powerpoint/2010/main" val="2449036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29245" indent="-280476" eaLnBrk="0" hangingPunct="0">
              <a:defRPr>
                <a:solidFill>
                  <a:schemeClr val="tx1"/>
                </a:solidFill>
                <a:latin typeface="Calibri" panose="020F0502020204030204" pitchFamily="34" charset="0"/>
                <a:ea typeface="MS PGothic" panose="020B0600070205080204" pitchFamily="34" charset="-128"/>
              </a:defRPr>
            </a:lvl2pPr>
            <a:lvl3pPr marL="1121916" indent="-224383" eaLnBrk="0" hangingPunct="0">
              <a:defRPr>
                <a:solidFill>
                  <a:schemeClr val="tx1"/>
                </a:solidFill>
                <a:latin typeface="Calibri" panose="020F0502020204030204" pitchFamily="34" charset="0"/>
                <a:ea typeface="MS PGothic" panose="020B0600070205080204" pitchFamily="34" charset="-128"/>
              </a:defRPr>
            </a:lvl3pPr>
            <a:lvl4pPr marL="1570679" indent="-224383" eaLnBrk="0" hangingPunct="0">
              <a:defRPr>
                <a:solidFill>
                  <a:schemeClr val="tx1"/>
                </a:solidFill>
                <a:latin typeface="Calibri" panose="020F0502020204030204" pitchFamily="34" charset="0"/>
                <a:ea typeface="MS PGothic" panose="020B0600070205080204" pitchFamily="34" charset="-128"/>
              </a:defRPr>
            </a:lvl4pPr>
            <a:lvl5pPr marL="2019446" indent="-224383" eaLnBrk="0" hangingPunct="0">
              <a:defRPr>
                <a:solidFill>
                  <a:schemeClr val="tx1"/>
                </a:solidFill>
                <a:latin typeface="Calibri" panose="020F0502020204030204" pitchFamily="34" charset="0"/>
                <a:ea typeface="MS PGothic" panose="020B0600070205080204" pitchFamily="34" charset="-128"/>
              </a:defRPr>
            </a:lvl5pPr>
            <a:lvl6pPr marL="2468210"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16975"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65744"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14509" indent="-224383" defTabSz="44876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BC30CCF1-4932-4414-9CBC-D6F648DBCE9F}" type="slidenum">
              <a:rPr lang="en-US" altLang="en-US"/>
              <a:pPr eaLnBrk="1" hangingPunct="1"/>
              <a:t>44</a:t>
            </a:fld>
            <a:endParaRPr lang="en-US" altLang="en-US" dirty="0"/>
          </a:p>
        </p:txBody>
      </p:sp>
      <p:sp>
        <p:nvSpPr>
          <p:cNvPr id="62467" name="Rectangle 7"/>
          <p:cNvSpPr txBox="1">
            <a:spLocks noGrp="1" noChangeArrowheads="1"/>
          </p:cNvSpPr>
          <p:nvPr/>
        </p:nvSpPr>
        <p:spPr bwMode="auto">
          <a:xfrm>
            <a:off x="3844879" y="8463599"/>
            <a:ext cx="2941400" cy="44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1" tIns="45631" rIns="91261" bIns="45631" anchor="b"/>
          <a:lstStyle>
            <a:lvl1pPr defTabSz="928688" eaLnBrk="0" hangingPunct="0">
              <a:defRPr>
                <a:solidFill>
                  <a:schemeClr val="tx1"/>
                </a:solidFill>
                <a:latin typeface="Calibri" panose="020F0502020204030204" pitchFamily="34" charset="0"/>
                <a:ea typeface="MS PGothic" panose="020B0600070205080204" pitchFamily="34" charset="-128"/>
              </a:defRPr>
            </a:lvl1pPr>
            <a:lvl2pPr marL="742950" indent="-285750" defTabSz="928688" eaLnBrk="0" hangingPunct="0">
              <a:defRPr>
                <a:solidFill>
                  <a:schemeClr val="tx1"/>
                </a:solidFill>
                <a:latin typeface="Calibri" panose="020F0502020204030204" pitchFamily="34" charset="0"/>
                <a:ea typeface="MS PGothic" panose="020B0600070205080204" pitchFamily="34" charset="-128"/>
              </a:defRPr>
            </a:lvl2pPr>
            <a:lvl3pPr marL="1143000" indent="-228600" defTabSz="928688" eaLnBrk="0" hangingPunct="0">
              <a:defRPr>
                <a:solidFill>
                  <a:schemeClr val="tx1"/>
                </a:solidFill>
                <a:latin typeface="Calibri" panose="020F0502020204030204" pitchFamily="34" charset="0"/>
                <a:ea typeface="MS PGothic" panose="020B0600070205080204" pitchFamily="34" charset="-128"/>
              </a:defRPr>
            </a:lvl3pPr>
            <a:lvl4pPr marL="1600200" indent="-228600" defTabSz="928688" eaLnBrk="0" hangingPunct="0">
              <a:defRPr>
                <a:solidFill>
                  <a:schemeClr val="tx1"/>
                </a:solidFill>
                <a:latin typeface="Calibri" panose="020F0502020204030204" pitchFamily="34" charset="0"/>
                <a:ea typeface="MS PGothic" panose="020B0600070205080204" pitchFamily="34" charset="-128"/>
              </a:defRPr>
            </a:lvl4pPr>
            <a:lvl5pPr marL="2057400" indent="-228600" defTabSz="928688" eaLnBrk="0" hangingPunct="0">
              <a:defRPr>
                <a:solidFill>
                  <a:schemeClr val="tx1"/>
                </a:solidFill>
                <a:latin typeface="Calibri" panose="020F0502020204030204" pitchFamily="34"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9EED22E9-144E-43F8-B04B-968CA613CE5A}" type="slidenum">
              <a:rPr lang="en-US" altLang="en-US" sz="1300"/>
              <a:pPr algn="r" eaLnBrk="1" hangingPunct="1"/>
              <a:t>44</a:t>
            </a:fld>
            <a:endParaRPr lang="en-US" altLang="en-US" sz="1300" dirty="0"/>
          </a:p>
        </p:txBody>
      </p:sp>
      <p:sp>
        <p:nvSpPr>
          <p:cNvPr id="62468" name="Rectangle 2"/>
          <p:cNvSpPr>
            <a:spLocks noGrp="1" noRot="1" noChangeAspect="1" noChangeArrowheads="1" noTextEdit="1"/>
          </p:cNvSpPr>
          <p:nvPr>
            <p:ph type="sldImg"/>
          </p:nvPr>
        </p:nvSpPr>
        <p:spPr bwMode="auto">
          <a:xfrm>
            <a:off x="1166813" y="671513"/>
            <a:ext cx="4451350" cy="334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xfrm>
            <a:off x="680359" y="4233346"/>
            <a:ext cx="5427135" cy="40075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1" rIns="91261" bIns="45631" numCol="1" anchor="t" anchorCtr="0" compatLnSpc="1">
            <a:prstTxWarp prst="textNoShape">
              <a:avLst/>
            </a:prstTxWarp>
          </a:bodyPr>
          <a:lstStyle/>
          <a:p>
            <a:pPr>
              <a:spcBef>
                <a:spcPct val="0"/>
              </a:spcBef>
            </a:pPr>
            <a:r>
              <a:rPr lang="en-US" altLang="en-US" dirty="0"/>
              <a:t>Architects can be Tech PMs</a:t>
            </a:r>
          </a:p>
          <a:p>
            <a:pPr>
              <a:spcBef>
                <a:spcPct val="0"/>
              </a:spcBef>
            </a:pPr>
            <a:r>
              <a:rPr lang="en-US" altLang="en-US" dirty="0"/>
              <a:t>Companies need all types of each</a:t>
            </a:r>
          </a:p>
        </p:txBody>
      </p:sp>
    </p:spTree>
    <p:extLst>
      <p:ext uri="{BB962C8B-B14F-4D97-AF65-F5344CB8AC3E}">
        <p14:creationId xmlns:p14="http://schemas.microsoft.com/office/powerpoint/2010/main" val="1395029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45</a:t>
            </a:fld>
            <a:endParaRPr lang="en-US" dirty="0"/>
          </a:p>
        </p:txBody>
      </p:sp>
      <p:sp>
        <p:nvSpPr>
          <p:cNvPr id="22531" name="Rectangle 7"/>
          <p:cNvSpPr txBox="1">
            <a:spLocks noGrp="1" noChangeArrowheads="1"/>
          </p:cNvSpPr>
          <p:nvPr/>
        </p:nvSpPr>
        <p:spPr bwMode="auto">
          <a:xfrm>
            <a:off x="5438946" y="6949569"/>
            <a:ext cx="4160086" cy="364388"/>
          </a:xfrm>
          <a:prstGeom prst="rect">
            <a:avLst/>
          </a:prstGeom>
          <a:noFill/>
          <a:ln w="9525">
            <a:noFill/>
            <a:miter lim="800000"/>
            <a:headEnd/>
            <a:tailEnd/>
          </a:ln>
        </p:spPr>
        <p:txBody>
          <a:bodyPr lIns="95714" tIns="47858" rIns="95714" bIns="47858" anchor="b"/>
          <a:lstStyle/>
          <a:p>
            <a:pPr algn="r" defTabSz="956246">
              <a:spcBef>
                <a:spcPct val="0"/>
              </a:spcBef>
            </a:pPr>
            <a:fld id="{D438A3F3-7E0C-4EB5-B698-DC930B27D4FF}" type="slidenum">
              <a:rPr lang="en-US" sz="1200"/>
              <a:pPr algn="r" defTabSz="956246">
                <a:spcBef>
                  <a:spcPct val="0"/>
                </a:spcBef>
              </a:pPr>
              <a:t>45</a:t>
            </a:fld>
            <a:endParaRPr lang="en-US" sz="1200" dirty="0"/>
          </a:p>
        </p:txBody>
      </p:sp>
      <p:sp>
        <p:nvSpPr>
          <p:cNvPr id="22532" name="Rectangle 2"/>
          <p:cNvSpPr>
            <a:spLocks noGrp="1" noRot="1" noChangeAspect="1" noChangeArrowheads="1" noTextEdit="1"/>
          </p:cNvSpPr>
          <p:nvPr>
            <p:ph type="sldImg"/>
          </p:nvPr>
        </p:nvSpPr>
        <p:spPr>
          <a:xfrm>
            <a:off x="2971800" y="547688"/>
            <a:ext cx="3657600" cy="2743200"/>
          </a:xfrm>
          <a:ln/>
        </p:spPr>
      </p:sp>
      <p:sp>
        <p:nvSpPr>
          <p:cNvPr id="22533" name="Rectangle 3"/>
          <p:cNvSpPr>
            <a:spLocks noGrp="1" noChangeArrowheads="1"/>
          </p:cNvSpPr>
          <p:nvPr>
            <p:ph type="body" idx="1"/>
          </p:nvPr>
        </p:nvSpPr>
        <p:spPr>
          <a:xfrm>
            <a:off x="961865" y="3475410"/>
            <a:ext cx="7677487" cy="3290716"/>
          </a:xfrm>
          <a:noFill/>
          <a:ln/>
        </p:spPr>
        <p:txBody>
          <a:bodyPr lIns="95714" tIns="47858" rIns="95714" bIns="47858"/>
          <a:lstStyle/>
          <a:p>
            <a:endParaRPr lang="en-US" dirty="0"/>
          </a:p>
        </p:txBody>
      </p:sp>
    </p:spTree>
    <p:extLst>
      <p:ext uri="{BB962C8B-B14F-4D97-AF65-F5344CB8AC3E}">
        <p14:creationId xmlns:p14="http://schemas.microsoft.com/office/powerpoint/2010/main" val="1877337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46</a:t>
            </a:fld>
            <a:endParaRPr lang="en-US" dirty="0"/>
          </a:p>
        </p:txBody>
      </p:sp>
      <p:sp>
        <p:nvSpPr>
          <p:cNvPr id="22531" name="Rectangle 7"/>
          <p:cNvSpPr txBox="1">
            <a:spLocks noGrp="1" noChangeArrowheads="1"/>
          </p:cNvSpPr>
          <p:nvPr/>
        </p:nvSpPr>
        <p:spPr bwMode="auto">
          <a:xfrm>
            <a:off x="5617274" y="7251728"/>
            <a:ext cx="4296482" cy="380231"/>
          </a:xfrm>
          <a:prstGeom prst="rect">
            <a:avLst/>
          </a:prstGeom>
          <a:noFill/>
          <a:ln w="9525">
            <a:noFill/>
            <a:miter lim="800000"/>
            <a:headEnd/>
            <a:tailEnd/>
          </a:ln>
        </p:spPr>
        <p:txBody>
          <a:bodyPr lIns="99232" tIns="49616" rIns="99232" bIns="49616" anchor="b"/>
          <a:lstStyle/>
          <a:p>
            <a:pPr algn="r" defTabSz="991386">
              <a:spcBef>
                <a:spcPct val="0"/>
              </a:spcBef>
            </a:pPr>
            <a:fld id="{D438A3F3-7E0C-4EB5-B698-DC930B27D4FF}" type="slidenum">
              <a:rPr lang="en-US" sz="1200"/>
              <a:pPr algn="r" defTabSz="991386">
                <a:spcBef>
                  <a:spcPct val="0"/>
                </a:spcBef>
              </a:pPr>
              <a:t>46</a:t>
            </a:fld>
            <a:endParaRPr lang="en-US" sz="1200" dirty="0"/>
          </a:p>
        </p:txBody>
      </p:sp>
      <p:sp>
        <p:nvSpPr>
          <p:cNvPr id="22532" name="Rectangle 2"/>
          <p:cNvSpPr>
            <a:spLocks noGrp="1" noRot="1" noChangeAspect="1" noChangeArrowheads="1" noTextEdit="1"/>
          </p:cNvSpPr>
          <p:nvPr>
            <p:ph type="sldImg"/>
          </p:nvPr>
        </p:nvSpPr>
        <p:spPr>
          <a:xfrm>
            <a:off x="3049588" y="569913"/>
            <a:ext cx="3816350" cy="2862262"/>
          </a:xfrm>
          <a:ln/>
        </p:spPr>
      </p:sp>
      <p:sp>
        <p:nvSpPr>
          <p:cNvPr id="22533" name="Rectangle 3"/>
          <p:cNvSpPr>
            <a:spLocks noGrp="1" noChangeArrowheads="1"/>
          </p:cNvSpPr>
          <p:nvPr>
            <p:ph type="body" idx="1"/>
          </p:nvPr>
        </p:nvSpPr>
        <p:spPr>
          <a:xfrm>
            <a:off x="993407" y="3626517"/>
            <a:ext cx="7929208" cy="3433791"/>
          </a:xfrm>
          <a:noFill/>
          <a:ln/>
        </p:spPr>
        <p:txBody>
          <a:bodyPr lIns="99232" tIns="49616" rIns="99232" bIns="49616"/>
          <a:lstStyle/>
          <a:p>
            <a:r>
              <a:rPr lang="en-US" dirty="0"/>
              <a:t>Do I care about the answer I get – no, I just need to listen and react appropriately</a:t>
            </a:r>
          </a:p>
          <a:p>
            <a:r>
              <a:rPr lang="en-US" dirty="0"/>
              <a:t>Also… think of it as Marketing yourself</a:t>
            </a:r>
          </a:p>
        </p:txBody>
      </p:sp>
    </p:spTree>
    <p:extLst>
      <p:ext uri="{BB962C8B-B14F-4D97-AF65-F5344CB8AC3E}">
        <p14:creationId xmlns:p14="http://schemas.microsoft.com/office/powerpoint/2010/main" val="2414471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47</a:t>
            </a:fld>
            <a:endParaRPr lang="en-US" dirty="0"/>
          </a:p>
        </p:txBody>
      </p:sp>
      <p:sp>
        <p:nvSpPr>
          <p:cNvPr id="22531" name="Rectangle 7"/>
          <p:cNvSpPr txBox="1">
            <a:spLocks noGrp="1" noChangeArrowheads="1"/>
          </p:cNvSpPr>
          <p:nvPr/>
        </p:nvSpPr>
        <p:spPr bwMode="auto">
          <a:xfrm>
            <a:off x="5617274" y="7251728"/>
            <a:ext cx="4296482" cy="380231"/>
          </a:xfrm>
          <a:prstGeom prst="rect">
            <a:avLst/>
          </a:prstGeom>
          <a:noFill/>
          <a:ln w="9525">
            <a:noFill/>
            <a:miter lim="800000"/>
            <a:headEnd/>
            <a:tailEnd/>
          </a:ln>
        </p:spPr>
        <p:txBody>
          <a:bodyPr lIns="99232" tIns="49616" rIns="99232" bIns="49616" anchor="b"/>
          <a:lstStyle/>
          <a:p>
            <a:pPr algn="r" defTabSz="991386">
              <a:spcBef>
                <a:spcPct val="0"/>
              </a:spcBef>
            </a:pPr>
            <a:fld id="{D438A3F3-7E0C-4EB5-B698-DC930B27D4FF}" type="slidenum">
              <a:rPr lang="en-US" sz="1200"/>
              <a:pPr algn="r" defTabSz="991386">
                <a:spcBef>
                  <a:spcPct val="0"/>
                </a:spcBef>
              </a:pPr>
              <a:t>47</a:t>
            </a:fld>
            <a:endParaRPr lang="en-US" sz="1200" dirty="0"/>
          </a:p>
        </p:txBody>
      </p:sp>
      <p:sp>
        <p:nvSpPr>
          <p:cNvPr id="22532" name="Rectangle 2"/>
          <p:cNvSpPr>
            <a:spLocks noGrp="1" noRot="1" noChangeAspect="1" noChangeArrowheads="1" noTextEdit="1"/>
          </p:cNvSpPr>
          <p:nvPr>
            <p:ph type="sldImg"/>
          </p:nvPr>
        </p:nvSpPr>
        <p:spPr>
          <a:xfrm>
            <a:off x="3049588" y="569913"/>
            <a:ext cx="3816350" cy="2862262"/>
          </a:xfrm>
          <a:ln/>
        </p:spPr>
      </p:sp>
      <p:sp>
        <p:nvSpPr>
          <p:cNvPr id="22533" name="Rectangle 3"/>
          <p:cNvSpPr>
            <a:spLocks noGrp="1" noChangeArrowheads="1"/>
          </p:cNvSpPr>
          <p:nvPr>
            <p:ph type="body" idx="1"/>
          </p:nvPr>
        </p:nvSpPr>
        <p:spPr>
          <a:xfrm>
            <a:off x="993407" y="3626517"/>
            <a:ext cx="7929208" cy="3433791"/>
          </a:xfrm>
          <a:noFill/>
          <a:ln/>
        </p:spPr>
        <p:txBody>
          <a:bodyPr lIns="99232" tIns="49616" rIns="99232" bIns="49616"/>
          <a:lstStyle/>
          <a:p>
            <a:r>
              <a:rPr lang="en-US" dirty="0"/>
              <a:t>Do I care about the answer I get – yes, to tuck away the info for later use</a:t>
            </a:r>
          </a:p>
          <a:p>
            <a:r>
              <a:rPr lang="en-US" dirty="0"/>
              <a:t>-especially if you find out they may impact your project (stakeholder ID)</a:t>
            </a:r>
          </a:p>
          <a:p>
            <a:r>
              <a:rPr lang="en-US" dirty="0"/>
              <a:t>-think to yourself how you might be able to utilize later</a:t>
            </a:r>
          </a:p>
        </p:txBody>
      </p:sp>
    </p:spTree>
    <p:extLst>
      <p:ext uri="{BB962C8B-B14F-4D97-AF65-F5344CB8AC3E}">
        <p14:creationId xmlns:p14="http://schemas.microsoft.com/office/powerpoint/2010/main" val="220705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a:t>
            </a:fld>
            <a:endParaRPr lang="en-US" dirty="0"/>
          </a:p>
        </p:txBody>
      </p:sp>
      <p:sp>
        <p:nvSpPr>
          <p:cNvPr id="22531" name="Rectangle 7"/>
          <p:cNvSpPr txBox="1">
            <a:spLocks noGrp="1" noChangeArrowheads="1"/>
          </p:cNvSpPr>
          <p:nvPr/>
        </p:nvSpPr>
        <p:spPr bwMode="auto">
          <a:xfrm>
            <a:off x="5438946" y="6949571"/>
            <a:ext cx="4160086" cy="364388"/>
          </a:xfrm>
          <a:prstGeom prst="rect">
            <a:avLst/>
          </a:prstGeom>
          <a:noFill/>
          <a:ln w="9525">
            <a:noFill/>
            <a:miter lim="800000"/>
            <a:headEnd/>
            <a:tailEnd/>
          </a:ln>
        </p:spPr>
        <p:txBody>
          <a:bodyPr lIns="95661" tIns="47830" rIns="95661" bIns="47830" anchor="b"/>
          <a:lstStyle/>
          <a:p>
            <a:pPr algn="r" defTabSz="955714">
              <a:spcBef>
                <a:spcPct val="0"/>
              </a:spcBef>
            </a:pPr>
            <a:fld id="{D438A3F3-7E0C-4EB5-B698-DC930B27D4FF}" type="slidenum">
              <a:rPr lang="en-US" sz="1200"/>
              <a:pPr algn="r" defTabSz="955714">
                <a:spcBef>
                  <a:spcPct val="0"/>
                </a:spcBef>
              </a:pPr>
              <a:t>4</a:t>
            </a:fld>
            <a:endParaRPr lang="en-US" sz="1200" dirty="0"/>
          </a:p>
        </p:txBody>
      </p:sp>
      <p:sp>
        <p:nvSpPr>
          <p:cNvPr id="22532" name="Rectangle 2"/>
          <p:cNvSpPr>
            <a:spLocks noGrp="1" noRot="1" noChangeAspect="1" noChangeArrowheads="1" noTextEdit="1"/>
          </p:cNvSpPr>
          <p:nvPr>
            <p:ph type="sldImg"/>
          </p:nvPr>
        </p:nvSpPr>
        <p:spPr>
          <a:xfrm>
            <a:off x="2971800" y="549275"/>
            <a:ext cx="3657600" cy="2743200"/>
          </a:xfrm>
          <a:ln/>
        </p:spPr>
      </p:sp>
      <p:sp>
        <p:nvSpPr>
          <p:cNvPr id="22533" name="Rectangle 3"/>
          <p:cNvSpPr>
            <a:spLocks noGrp="1" noChangeArrowheads="1"/>
          </p:cNvSpPr>
          <p:nvPr>
            <p:ph type="body" idx="1"/>
          </p:nvPr>
        </p:nvSpPr>
        <p:spPr>
          <a:xfrm>
            <a:off x="961864" y="3475408"/>
            <a:ext cx="7677487" cy="3290716"/>
          </a:xfrm>
          <a:noFill/>
          <a:ln/>
        </p:spPr>
        <p:txBody>
          <a:bodyPr lIns="95661" tIns="47830" rIns="95661" bIns="47830"/>
          <a:lstStyle/>
          <a:p>
            <a:r>
              <a:rPr lang="en-US" dirty="0"/>
              <a:t>Yes, I was 10 when I started out</a:t>
            </a:r>
          </a:p>
        </p:txBody>
      </p:sp>
    </p:spTree>
    <p:extLst>
      <p:ext uri="{BB962C8B-B14F-4D97-AF65-F5344CB8AC3E}">
        <p14:creationId xmlns:p14="http://schemas.microsoft.com/office/powerpoint/2010/main" val="2063103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48</a:t>
            </a:fld>
            <a:endParaRPr lang="en-US" dirty="0"/>
          </a:p>
        </p:txBody>
      </p:sp>
      <p:sp>
        <p:nvSpPr>
          <p:cNvPr id="22531" name="Rectangle 7"/>
          <p:cNvSpPr txBox="1">
            <a:spLocks noGrp="1" noChangeArrowheads="1"/>
          </p:cNvSpPr>
          <p:nvPr/>
        </p:nvSpPr>
        <p:spPr bwMode="auto">
          <a:xfrm>
            <a:off x="5617274" y="7251728"/>
            <a:ext cx="4296482" cy="380231"/>
          </a:xfrm>
          <a:prstGeom prst="rect">
            <a:avLst/>
          </a:prstGeom>
          <a:noFill/>
          <a:ln w="9525">
            <a:noFill/>
            <a:miter lim="800000"/>
            <a:headEnd/>
            <a:tailEnd/>
          </a:ln>
        </p:spPr>
        <p:txBody>
          <a:bodyPr lIns="99232" tIns="49616" rIns="99232" bIns="49616" anchor="b"/>
          <a:lstStyle/>
          <a:p>
            <a:pPr algn="r" defTabSz="991386">
              <a:spcBef>
                <a:spcPct val="0"/>
              </a:spcBef>
            </a:pPr>
            <a:fld id="{D438A3F3-7E0C-4EB5-B698-DC930B27D4FF}" type="slidenum">
              <a:rPr lang="en-US" sz="1200"/>
              <a:pPr algn="r" defTabSz="991386">
                <a:spcBef>
                  <a:spcPct val="0"/>
                </a:spcBef>
              </a:pPr>
              <a:t>48</a:t>
            </a:fld>
            <a:endParaRPr lang="en-US" sz="1200" dirty="0"/>
          </a:p>
        </p:txBody>
      </p:sp>
      <p:sp>
        <p:nvSpPr>
          <p:cNvPr id="22532" name="Rectangle 2"/>
          <p:cNvSpPr>
            <a:spLocks noGrp="1" noRot="1" noChangeAspect="1" noChangeArrowheads="1" noTextEdit="1"/>
          </p:cNvSpPr>
          <p:nvPr>
            <p:ph type="sldImg"/>
          </p:nvPr>
        </p:nvSpPr>
        <p:spPr>
          <a:xfrm>
            <a:off x="3049588" y="569913"/>
            <a:ext cx="3816350" cy="2862262"/>
          </a:xfrm>
          <a:ln/>
        </p:spPr>
      </p:sp>
      <p:sp>
        <p:nvSpPr>
          <p:cNvPr id="22533" name="Rectangle 3"/>
          <p:cNvSpPr>
            <a:spLocks noGrp="1" noChangeArrowheads="1"/>
          </p:cNvSpPr>
          <p:nvPr>
            <p:ph type="body" idx="1"/>
          </p:nvPr>
        </p:nvSpPr>
        <p:spPr>
          <a:xfrm>
            <a:off x="993407" y="3626517"/>
            <a:ext cx="7929208" cy="3433791"/>
          </a:xfrm>
          <a:noFill/>
          <a:ln/>
        </p:spPr>
        <p:txBody>
          <a:bodyPr lIns="99232" tIns="49616" rIns="99232" bIns="49616"/>
          <a:lstStyle/>
          <a:p>
            <a:r>
              <a:rPr lang="en-US" dirty="0"/>
              <a:t>Do I care about the answer I get – yes, to tuck away the info for later use</a:t>
            </a:r>
          </a:p>
        </p:txBody>
      </p:sp>
    </p:spTree>
    <p:extLst>
      <p:ext uri="{BB962C8B-B14F-4D97-AF65-F5344CB8AC3E}">
        <p14:creationId xmlns:p14="http://schemas.microsoft.com/office/powerpoint/2010/main" val="3859741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49</a:t>
            </a:fld>
            <a:endParaRPr lang="en-US" dirty="0"/>
          </a:p>
        </p:txBody>
      </p:sp>
      <p:sp>
        <p:nvSpPr>
          <p:cNvPr id="22531" name="Rectangle 7"/>
          <p:cNvSpPr txBox="1">
            <a:spLocks noGrp="1" noChangeArrowheads="1"/>
          </p:cNvSpPr>
          <p:nvPr/>
        </p:nvSpPr>
        <p:spPr bwMode="auto">
          <a:xfrm>
            <a:off x="5438945" y="6949568"/>
            <a:ext cx="4160086" cy="364388"/>
          </a:xfrm>
          <a:prstGeom prst="rect">
            <a:avLst/>
          </a:prstGeom>
          <a:noFill/>
          <a:ln w="9525">
            <a:noFill/>
            <a:miter lim="800000"/>
            <a:headEnd/>
            <a:tailEnd/>
          </a:ln>
        </p:spPr>
        <p:txBody>
          <a:bodyPr lIns="95698" tIns="47850" rIns="95698" bIns="47850" anchor="b"/>
          <a:lstStyle/>
          <a:p>
            <a:pPr algn="r" defTabSz="956095">
              <a:spcBef>
                <a:spcPct val="0"/>
              </a:spcBef>
            </a:pPr>
            <a:fld id="{D438A3F3-7E0C-4EB5-B698-DC930B27D4FF}" type="slidenum">
              <a:rPr lang="en-US" sz="1200"/>
              <a:pPr algn="r" defTabSz="956095">
                <a:spcBef>
                  <a:spcPct val="0"/>
                </a:spcBef>
              </a:pPr>
              <a:t>49</a:t>
            </a:fld>
            <a:endParaRPr lang="en-US" sz="1200" dirty="0"/>
          </a:p>
        </p:txBody>
      </p:sp>
      <p:sp>
        <p:nvSpPr>
          <p:cNvPr id="22532" name="Rectangle 2"/>
          <p:cNvSpPr>
            <a:spLocks noGrp="1" noRot="1" noChangeAspect="1" noChangeArrowheads="1" noTextEdit="1"/>
          </p:cNvSpPr>
          <p:nvPr>
            <p:ph type="sldImg"/>
          </p:nvPr>
        </p:nvSpPr>
        <p:spPr>
          <a:xfrm>
            <a:off x="2971800" y="549275"/>
            <a:ext cx="3657600" cy="2743200"/>
          </a:xfrm>
          <a:ln/>
        </p:spPr>
      </p:sp>
      <p:sp>
        <p:nvSpPr>
          <p:cNvPr id="22533" name="Rectangle 3"/>
          <p:cNvSpPr>
            <a:spLocks noGrp="1" noChangeArrowheads="1"/>
          </p:cNvSpPr>
          <p:nvPr>
            <p:ph type="body" idx="1"/>
          </p:nvPr>
        </p:nvSpPr>
        <p:spPr>
          <a:xfrm>
            <a:off x="961861" y="3475407"/>
            <a:ext cx="7677487" cy="3290716"/>
          </a:xfrm>
          <a:noFill/>
          <a:ln/>
        </p:spPr>
        <p:txBody>
          <a:bodyPr lIns="95698" tIns="47850" rIns="95698" bIns="47850"/>
          <a:lstStyle/>
          <a:p>
            <a:r>
              <a:rPr lang="en-US" dirty="0"/>
              <a:t>Also know as Table Stakes – if anyone wants to discuss any of the mechanics we can do it at break or afterward</a:t>
            </a:r>
          </a:p>
          <a:p>
            <a:endParaRPr lang="en-US" dirty="0"/>
          </a:p>
        </p:txBody>
      </p:sp>
    </p:spTree>
    <p:extLst>
      <p:ext uri="{BB962C8B-B14F-4D97-AF65-F5344CB8AC3E}">
        <p14:creationId xmlns:p14="http://schemas.microsoft.com/office/powerpoint/2010/main" val="32004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5</a:t>
            </a:fld>
            <a:endParaRPr lang="en-US" dirty="0"/>
          </a:p>
        </p:txBody>
      </p:sp>
      <p:sp>
        <p:nvSpPr>
          <p:cNvPr id="22531" name="Rectangle 7"/>
          <p:cNvSpPr txBox="1">
            <a:spLocks noGrp="1" noChangeArrowheads="1"/>
          </p:cNvSpPr>
          <p:nvPr/>
        </p:nvSpPr>
        <p:spPr bwMode="auto">
          <a:xfrm>
            <a:off x="5438947" y="6949573"/>
            <a:ext cx="4160086" cy="364388"/>
          </a:xfrm>
          <a:prstGeom prst="rect">
            <a:avLst/>
          </a:prstGeom>
          <a:noFill/>
          <a:ln w="9525">
            <a:noFill/>
            <a:miter lim="800000"/>
            <a:headEnd/>
            <a:tailEnd/>
          </a:ln>
        </p:spPr>
        <p:txBody>
          <a:bodyPr lIns="95664" tIns="47832" rIns="95664" bIns="47832" anchor="b"/>
          <a:lstStyle/>
          <a:p>
            <a:pPr algn="r" defTabSz="955754">
              <a:spcBef>
                <a:spcPct val="0"/>
              </a:spcBef>
            </a:pPr>
            <a:fld id="{D438A3F3-7E0C-4EB5-B698-DC930B27D4FF}" type="slidenum">
              <a:rPr lang="en-US" sz="1200"/>
              <a:pPr algn="r" defTabSz="955754">
                <a:spcBef>
                  <a:spcPct val="0"/>
                </a:spcBef>
              </a:pPr>
              <a:t>5</a:t>
            </a:fld>
            <a:endParaRPr lang="en-US" sz="1200" dirty="0"/>
          </a:p>
        </p:txBody>
      </p:sp>
      <p:sp>
        <p:nvSpPr>
          <p:cNvPr id="22532" name="Rectangle 2"/>
          <p:cNvSpPr>
            <a:spLocks noGrp="1" noRot="1" noChangeAspect="1" noChangeArrowheads="1" noTextEdit="1"/>
          </p:cNvSpPr>
          <p:nvPr>
            <p:ph type="sldImg"/>
          </p:nvPr>
        </p:nvSpPr>
        <p:spPr>
          <a:xfrm>
            <a:off x="2971800" y="549275"/>
            <a:ext cx="3657600" cy="2743200"/>
          </a:xfrm>
          <a:ln/>
        </p:spPr>
      </p:sp>
      <p:sp>
        <p:nvSpPr>
          <p:cNvPr id="22533" name="Rectangle 3"/>
          <p:cNvSpPr>
            <a:spLocks noGrp="1" noChangeArrowheads="1"/>
          </p:cNvSpPr>
          <p:nvPr>
            <p:ph type="body" idx="1"/>
          </p:nvPr>
        </p:nvSpPr>
        <p:spPr>
          <a:xfrm>
            <a:off x="961868" y="3475411"/>
            <a:ext cx="7677487" cy="3290716"/>
          </a:xfrm>
          <a:noFill/>
          <a:ln/>
        </p:spPr>
        <p:txBody>
          <a:bodyPr lIns="95664" tIns="47832" rIns="95664" bIns="47832"/>
          <a:lstStyle/>
          <a:p>
            <a:r>
              <a:rPr lang="en-US" dirty="0"/>
              <a:t>Displacing 15 data entry staff</a:t>
            </a:r>
          </a:p>
        </p:txBody>
      </p:sp>
    </p:spTree>
    <p:extLst>
      <p:ext uri="{BB962C8B-B14F-4D97-AF65-F5344CB8AC3E}">
        <p14:creationId xmlns:p14="http://schemas.microsoft.com/office/powerpoint/2010/main" val="20930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6</a:t>
            </a:fld>
            <a:endParaRPr lang="en-US" dirty="0"/>
          </a:p>
        </p:txBody>
      </p:sp>
      <p:sp>
        <p:nvSpPr>
          <p:cNvPr id="22531" name="Rectangle 7"/>
          <p:cNvSpPr txBox="1">
            <a:spLocks noGrp="1" noChangeArrowheads="1"/>
          </p:cNvSpPr>
          <p:nvPr/>
        </p:nvSpPr>
        <p:spPr bwMode="auto">
          <a:xfrm>
            <a:off x="5438946" y="6949573"/>
            <a:ext cx="4160086" cy="364388"/>
          </a:xfrm>
          <a:prstGeom prst="rect">
            <a:avLst/>
          </a:prstGeom>
          <a:noFill/>
          <a:ln w="9525">
            <a:noFill/>
            <a:miter lim="800000"/>
            <a:headEnd/>
            <a:tailEnd/>
          </a:ln>
        </p:spPr>
        <p:txBody>
          <a:bodyPr lIns="95660" tIns="47831" rIns="95660" bIns="47831" anchor="b"/>
          <a:lstStyle/>
          <a:p>
            <a:pPr algn="r" defTabSz="955714">
              <a:spcBef>
                <a:spcPct val="0"/>
              </a:spcBef>
            </a:pPr>
            <a:fld id="{D438A3F3-7E0C-4EB5-B698-DC930B27D4FF}" type="slidenum">
              <a:rPr lang="en-US" sz="1200"/>
              <a:pPr algn="r" defTabSz="955714">
                <a:spcBef>
                  <a:spcPct val="0"/>
                </a:spcBef>
              </a:pPr>
              <a:t>6</a:t>
            </a:fld>
            <a:endParaRPr lang="en-US" sz="1200" dirty="0"/>
          </a:p>
        </p:txBody>
      </p:sp>
      <p:sp>
        <p:nvSpPr>
          <p:cNvPr id="22532" name="Rectangle 2"/>
          <p:cNvSpPr>
            <a:spLocks noGrp="1" noRot="1" noChangeAspect="1" noChangeArrowheads="1" noTextEdit="1"/>
          </p:cNvSpPr>
          <p:nvPr>
            <p:ph type="sldImg"/>
          </p:nvPr>
        </p:nvSpPr>
        <p:spPr>
          <a:xfrm>
            <a:off x="2971800" y="549275"/>
            <a:ext cx="3657600" cy="2743200"/>
          </a:xfrm>
          <a:ln/>
        </p:spPr>
      </p:sp>
      <p:sp>
        <p:nvSpPr>
          <p:cNvPr id="22533" name="Rectangle 3"/>
          <p:cNvSpPr>
            <a:spLocks noGrp="1" noChangeArrowheads="1"/>
          </p:cNvSpPr>
          <p:nvPr>
            <p:ph type="body" idx="1"/>
          </p:nvPr>
        </p:nvSpPr>
        <p:spPr>
          <a:xfrm>
            <a:off x="961868" y="3475410"/>
            <a:ext cx="7677487" cy="3290716"/>
          </a:xfrm>
          <a:noFill/>
          <a:ln/>
        </p:spPr>
        <p:txBody>
          <a:bodyPr lIns="95660" tIns="47831" rIns="95660" bIns="47831"/>
          <a:lstStyle/>
          <a:p>
            <a:r>
              <a:rPr lang="en-US" dirty="0"/>
              <a:t>I am more about the Art and less about the Science</a:t>
            </a:r>
          </a:p>
        </p:txBody>
      </p:sp>
    </p:spTree>
    <p:extLst>
      <p:ext uri="{BB962C8B-B14F-4D97-AF65-F5344CB8AC3E}">
        <p14:creationId xmlns:p14="http://schemas.microsoft.com/office/powerpoint/2010/main" val="113441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7</a:t>
            </a:fld>
            <a:endParaRPr lang="en-US" dirty="0"/>
          </a:p>
        </p:txBody>
      </p:sp>
      <p:sp>
        <p:nvSpPr>
          <p:cNvPr id="22531" name="Rectangle 7"/>
          <p:cNvSpPr txBox="1">
            <a:spLocks noGrp="1" noChangeArrowheads="1"/>
          </p:cNvSpPr>
          <p:nvPr/>
        </p:nvSpPr>
        <p:spPr bwMode="auto">
          <a:xfrm>
            <a:off x="5617273" y="7251724"/>
            <a:ext cx="4296482" cy="380231"/>
          </a:xfrm>
          <a:prstGeom prst="rect">
            <a:avLst/>
          </a:prstGeom>
          <a:noFill/>
          <a:ln w="9525">
            <a:noFill/>
            <a:miter lim="800000"/>
            <a:headEnd/>
            <a:tailEnd/>
          </a:ln>
        </p:spPr>
        <p:txBody>
          <a:bodyPr lIns="100012" tIns="50006" rIns="100012" bIns="50006" anchor="b"/>
          <a:lstStyle/>
          <a:p>
            <a:pPr algn="r" defTabSz="999190">
              <a:spcBef>
                <a:spcPct val="0"/>
              </a:spcBef>
            </a:pPr>
            <a:fld id="{D438A3F3-7E0C-4EB5-B698-DC930B27D4FF}" type="slidenum">
              <a:rPr lang="en-US" sz="1300"/>
              <a:pPr algn="r" defTabSz="999190">
                <a:spcBef>
                  <a:spcPct val="0"/>
                </a:spcBef>
              </a:pPr>
              <a:t>7</a:t>
            </a:fld>
            <a:endParaRPr lang="en-US" sz="1300" dirty="0"/>
          </a:p>
        </p:txBody>
      </p:sp>
      <p:sp>
        <p:nvSpPr>
          <p:cNvPr id="22532" name="Rectangle 2"/>
          <p:cNvSpPr>
            <a:spLocks noGrp="1" noRot="1" noChangeAspect="1" noChangeArrowheads="1" noTextEdit="1"/>
          </p:cNvSpPr>
          <p:nvPr>
            <p:ph type="sldImg"/>
          </p:nvPr>
        </p:nvSpPr>
        <p:spPr>
          <a:xfrm>
            <a:off x="3049588" y="574675"/>
            <a:ext cx="3816350" cy="2862263"/>
          </a:xfrm>
          <a:ln/>
        </p:spPr>
      </p:sp>
      <p:sp>
        <p:nvSpPr>
          <p:cNvPr id="22533" name="Rectangle 3"/>
          <p:cNvSpPr>
            <a:spLocks noGrp="1" noChangeArrowheads="1"/>
          </p:cNvSpPr>
          <p:nvPr>
            <p:ph type="body" idx="1"/>
          </p:nvPr>
        </p:nvSpPr>
        <p:spPr>
          <a:xfrm>
            <a:off x="993402" y="3626514"/>
            <a:ext cx="7929208" cy="3433792"/>
          </a:xfrm>
          <a:noFill/>
          <a:ln/>
        </p:spPr>
        <p:txBody>
          <a:bodyPr lIns="100012" tIns="50006" rIns="100012" bIns="50006"/>
          <a:lstStyle/>
          <a:p>
            <a:endParaRPr lang="en-US" dirty="0"/>
          </a:p>
        </p:txBody>
      </p:sp>
    </p:spTree>
    <p:extLst>
      <p:ext uri="{BB962C8B-B14F-4D97-AF65-F5344CB8AC3E}">
        <p14:creationId xmlns:p14="http://schemas.microsoft.com/office/powerpoint/2010/main" val="109288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96B9E1-2342-438A-9583-0978E4137461}" type="slidenum">
              <a:rPr lang="en-US" smtClean="0"/>
              <a:pPr/>
              <a:t>8</a:t>
            </a:fld>
            <a:endParaRPr lang="en-US" dirty="0"/>
          </a:p>
        </p:txBody>
      </p:sp>
      <p:sp>
        <p:nvSpPr>
          <p:cNvPr id="22531" name="Rectangle 7"/>
          <p:cNvSpPr txBox="1">
            <a:spLocks noGrp="1" noChangeArrowheads="1"/>
          </p:cNvSpPr>
          <p:nvPr/>
        </p:nvSpPr>
        <p:spPr bwMode="auto">
          <a:xfrm>
            <a:off x="5438947" y="6949570"/>
            <a:ext cx="4160086" cy="364388"/>
          </a:xfrm>
          <a:prstGeom prst="rect">
            <a:avLst/>
          </a:prstGeom>
          <a:noFill/>
          <a:ln w="9525">
            <a:noFill/>
            <a:miter lim="800000"/>
            <a:headEnd/>
            <a:tailEnd/>
          </a:ln>
        </p:spPr>
        <p:txBody>
          <a:bodyPr lIns="96443" tIns="48222" rIns="96443" bIns="48222" anchor="b"/>
          <a:lstStyle/>
          <a:p>
            <a:pPr algn="r" defTabSz="963543">
              <a:spcBef>
                <a:spcPct val="0"/>
              </a:spcBef>
            </a:pPr>
            <a:fld id="{D438A3F3-7E0C-4EB5-B698-DC930B27D4FF}" type="slidenum">
              <a:rPr lang="en-US" sz="1300"/>
              <a:pPr algn="r" defTabSz="963543">
                <a:spcBef>
                  <a:spcPct val="0"/>
                </a:spcBef>
              </a:pPr>
              <a:t>8</a:t>
            </a:fld>
            <a:endParaRPr lang="en-US" sz="1300" dirty="0"/>
          </a:p>
        </p:txBody>
      </p:sp>
      <p:sp>
        <p:nvSpPr>
          <p:cNvPr id="22532" name="Rectangle 2"/>
          <p:cNvSpPr>
            <a:spLocks noGrp="1" noRot="1" noChangeAspect="1" noChangeArrowheads="1" noTextEdit="1"/>
          </p:cNvSpPr>
          <p:nvPr>
            <p:ph type="sldImg"/>
          </p:nvPr>
        </p:nvSpPr>
        <p:spPr>
          <a:xfrm>
            <a:off x="2971800" y="550863"/>
            <a:ext cx="3657600" cy="2743200"/>
          </a:xfrm>
          <a:ln/>
        </p:spPr>
      </p:sp>
      <p:sp>
        <p:nvSpPr>
          <p:cNvPr id="22533" name="Rectangle 3"/>
          <p:cNvSpPr>
            <a:spLocks noGrp="1" noChangeArrowheads="1"/>
          </p:cNvSpPr>
          <p:nvPr>
            <p:ph type="body" idx="1"/>
          </p:nvPr>
        </p:nvSpPr>
        <p:spPr>
          <a:xfrm>
            <a:off x="961864" y="3475409"/>
            <a:ext cx="7677487" cy="3290717"/>
          </a:xfrm>
          <a:noFill/>
          <a:ln/>
        </p:spPr>
        <p:txBody>
          <a:bodyPr lIns="96443" tIns="48222" rIns="96443" bIns="48222"/>
          <a:lstStyle/>
          <a:p>
            <a:r>
              <a:rPr lang="en-US" dirty="0"/>
              <a:t>Architects can be Tech PMs</a:t>
            </a:r>
          </a:p>
          <a:p>
            <a:r>
              <a:rPr lang="en-US" dirty="0"/>
              <a:t>Companies need all types of each</a:t>
            </a:r>
          </a:p>
        </p:txBody>
      </p:sp>
    </p:spTree>
    <p:extLst>
      <p:ext uri="{BB962C8B-B14F-4D97-AF65-F5344CB8AC3E}">
        <p14:creationId xmlns:p14="http://schemas.microsoft.com/office/powerpoint/2010/main" val="113767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a:t>No 2 projects are the same – no matter how hard you try to make them the same</a:t>
            </a:r>
          </a:p>
          <a:p>
            <a:endParaRPr lang="en-US" dirty="0"/>
          </a:p>
        </p:txBody>
      </p:sp>
      <p:sp>
        <p:nvSpPr>
          <p:cNvPr id="4" name="Slide Number Placeholder 3"/>
          <p:cNvSpPr>
            <a:spLocks noGrp="1"/>
          </p:cNvSpPr>
          <p:nvPr>
            <p:ph type="sldNum" sz="quarter" idx="10"/>
          </p:nvPr>
        </p:nvSpPr>
        <p:spPr/>
        <p:txBody>
          <a:bodyPr/>
          <a:lstStyle/>
          <a:p>
            <a:fld id="{F2EFBCC9-99C7-4A88-B013-382402EA19F2}" type="slidenum">
              <a:rPr lang="en-US" smtClean="0"/>
              <a:pPr/>
              <a:t>9</a:t>
            </a:fld>
            <a:endParaRPr lang="en-US" dirty="0"/>
          </a:p>
        </p:txBody>
      </p:sp>
    </p:spTree>
    <p:extLst>
      <p:ext uri="{BB962C8B-B14F-4D97-AF65-F5344CB8AC3E}">
        <p14:creationId xmlns:p14="http://schemas.microsoft.com/office/powerpoint/2010/main" val="386968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hasCustomPrompt="1"/>
          </p:nvPr>
        </p:nvSpPr>
        <p:spPr>
          <a:xfrm>
            <a:off x="361950" y="3455365"/>
            <a:ext cx="8382000" cy="819150"/>
          </a:xfrm>
        </p:spPr>
        <p:txBody>
          <a:bodyPr/>
          <a:lstStyle>
            <a:lvl1pPr>
              <a:defRPr sz="3200"/>
            </a:lvl1pPr>
          </a:lstStyle>
          <a:p>
            <a:r>
              <a:rPr lang="en-US" dirty="0"/>
              <a:t>CLICK TO EDIT MASTER TITLE STYLE</a:t>
            </a:r>
          </a:p>
        </p:txBody>
      </p:sp>
      <p:sp>
        <p:nvSpPr>
          <p:cNvPr id="38915" name="Rectangle 3"/>
          <p:cNvSpPr>
            <a:spLocks noGrp="1" noChangeArrowheads="1"/>
          </p:cNvSpPr>
          <p:nvPr>
            <p:ph type="subTitle" idx="1" hasCustomPrompt="1"/>
          </p:nvPr>
        </p:nvSpPr>
        <p:spPr>
          <a:xfrm>
            <a:off x="361950" y="4435475"/>
            <a:ext cx="8382000" cy="1279525"/>
          </a:xfrm>
        </p:spPr>
        <p:txBody>
          <a:bodyPr rIns="0"/>
          <a:lstStyle>
            <a:lvl1pPr marL="0" indent="0">
              <a:lnSpc>
                <a:spcPct val="90000"/>
              </a:lnSpc>
              <a:spcBef>
                <a:spcPct val="0"/>
              </a:spcBef>
              <a:buFontTx/>
              <a:buNone/>
              <a:defRPr sz="1800"/>
            </a:lvl1pPr>
          </a:lstStyle>
          <a:p>
            <a:r>
              <a:rPr lang="en-US" dirty="0"/>
              <a:t>CLICK TO EDIT MASTER SUBTITLE STYLE</a:t>
            </a:r>
          </a:p>
        </p:txBody>
      </p:sp>
      <p:sp>
        <p:nvSpPr>
          <p:cNvPr id="38916"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344182" y="6271621"/>
            <a:ext cx="457200" cy="231775"/>
          </a:xfrm>
          <a:prstGeom prst="rect">
            <a:avLst/>
          </a:prstGeom>
          <a:ln/>
        </p:spPr>
        <p:txBody>
          <a:bodyPr/>
          <a:lstStyle>
            <a:lvl1pPr>
              <a:defRPr sz="1800"/>
            </a:lvl1pPr>
          </a:lstStyle>
          <a:p>
            <a:pPr>
              <a:defRPr/>
            </a:pPr>
            <a:fld id="{89A01480-B1ED-4119-AC41-9F9B30C0F4DA}"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344182" y="6271621"/>
            <a:ext cx="457200" cy="231775"/>
          </a:xfrm>
          <a:prstGeom prst="rect">
            <a:avLst/>
          </a:prstGeom>
          <a:ln/>
        </p:spPr>
        <p:txBody>
          <a:bodyPr/>
          <a:lstStyle>
            <a:lvl1pPr>
              <a:defRPr sz="1800"/>
            </a:lvl1pPr>
          </a:lstStyle>
          <a:p>
            <a:pPr>
              <a:defRPr/>
            </a:pPr>
            <a:fld id="{89A01480-B1ED-4119-AC41-9F9B30C0F4DA}" type="slidenum">
              <a:rPr lang="en-US" smtClean="0"/>
              <a:pPr>
                <a:defRPr/>
              </a:pPr>
              <a:t>‹#›</a:t>
            </a:fld>
            <a:endParaRPr lang="en-US" dirty="0"/>
          </a:p>
        </p:txBody>
      </p:sp>
      <p:sp>
        <p:nvSpPr>
          <p:cNvPr id="3" name="Rectangle 14"/>
          <p:cNvSpPr>
            <a:spLocks noGrp="1" noChangeArrowheads="1"/>
          </p:cNvSpPr>
          <p:nvPr>
            <p:ph type="title"/>
          </p:nvPr>
        </p:nvSpPr>
        <p:spPr bwMode="auto">
          <a:xfrm>
            <a:off x="336550" y="506413"/>
            <a:ext cx="8464550"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b="1" dirty="0">
                <a:latin typeface="Arial Black" pitchFamily="34" charset="0"/>
              </a:rPr>
              <a:t>Leadership</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userDrawn="1"/>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buClr>
                <a:schemeClr val="tx2"/>
              </a:buClr>
              <a:buFontTx/>
              <a:buChar char="•"/>
            </a:pPr>
            <a:endParaRPr lang="en-US" dirty="0"/>
          </a:p>
        </p:txBody>
      </p:sp>
      <p:sp>
        <p:nvSpPr>
          <p:cNvPr id="37912" name="Text Box 24"/>
          <p:cNvSpPr txBox="1">
            <a:spLocks noChangeArrowheads="1"/>
          </p:cNvSpPr>
          <p:nvPr userDrawn="1"/>
        </p:nvSpPr>
        <p:spPr bwMode="auto">
          <a:xfrm>
            <a:off x="3727450" y="5313363"/>
            <a:ext cx="4779963" cy="365125"/>
          </a:xfrm>
          <a:prstGeom prst="rect">
            <a:avLst/>
          </a:prstGeom>
          <a:noFill/>
          <a:ln w="9525" algn="ctr">
            <a:noFill/>
            <a:miter lim="800000"/>
            <a:headEnd/>
            <a:tailEnd/>
          </a:ln>
          <a:effectLst/>
        </p:spPr>
        <p:txBody>
          <a:bodyPr lIns="0" tIns="0" rIns="182880" bIns="0">
            <a:spAutoFit/>
          </a:bodyPr>
          <a:lstStyle/>
          <a:p>
            <a:endParaRPr lang="en-US" dirty="0"/>
          </a:p>
        </p:txBody>
      </p:sp>
      <p:sp>
        <p:nvSpPr>
          <p:cNvPr id="37914" name="Rectangle 14"/>
          <p:cNvSpPr>
            <a:spLocks noGrp="1" noChangeArrowheads="1"/>
          </p:cNvSpPr>
          <p:nvPr>
            <p:ph type="title"/>
          </p:nvPr>
        </p:nvSpPr>
        <p:spPr bwMode="auto">
          <a:xfrm>
            <a:off x="336550" y="506413"/>
            <a:ext cx="8464550"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37915" name="Rectangle 15"/>
          <p:cNvSpPr>
            <a:spLocks noGrp="1" noChangeArrowheads="1"/>
          </p:cNvSpPr>
          <p:nvPr>
            <p:ph type="body" idx="1"/>
          </p:nvPr>
        </p:nvSpPr>
        <p:spPr bwMode="auto">
          <a:xfrm>
            <a:off x="365125" y="1525588"/>
            <a:ext cx="83724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07" name="Line 19"/>
          <p:cNvSpPr>
            <a:spLocks noChangeShapeType="1"/>
          </p:cNvSpPr>
          <p:nvPr userDrawn="1"/>
        </p:nvSpPr>
        <p:spPr bwMode="auto">
          <a:xfrm>
            <a:off x="336550" y="1365250"/>
            <a:ext cx="8410575" cy="0"/>
          </a:xfrm>
          <a:prstGeom prst="line">
            <a:avLst/>
          </a:prstGeom>
          <a:noFill/>
          <a:ln w="24130" cap="rnd">
            <a:solidFill>
              <a:schemeClr val="tx1"/>
            </a:solidFill>
            <a:prstDash val="sysDot"/>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jpeg"/><Relationship Id="rId7" Type="http://schemas.openxmlformats.org/officeDocument/2006/relationships/hyperlink" Target="https://www.linkedin.com/in/jperze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jperzelinc.com/" TargetMode="External"/><Relationship Id="rId5" Type="http://schemas.openxmlformats.org/officeDocument/2006/relationships/hyperlink" Target="mailto:joe@jperzelinc.com" TargetMode="External"/><Relationship Id="rId10" Type="http://schemas.openxmlformats.org/officeDocument/2006/relationships/image" Target="../media/image4.png"/><Relationship Id="rId4" Type="http://schemas.openxmlformats.org/officeDocument/2006/relationships/image" Target="file:///\\localhost\Users\laura.kim\Dropbox\Laura%20Kim\PowerPoint%20Q3%20banners%20-%20to%20be%20made\images%20with%20captions\RTR2N33E-Pawel%20Kopczynski.jpg" TargetMode="External"/><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cid:image002.png@01CEBA37.28EF92C0"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hyperlink" Target="http://search.dilbert.com/search?p=R&amp;srid=S3-USESD02&amp;lbc=dilbert&amp;w=politics&amp;url=http://dilbert.com/strips/comic/2007-12-19/&amp;rk=13&amp;uid=101945696&amp;sid=2&amp;ts=custom&amp;rsc=osQDS6LI56QOYk-D&amp;method=and&amp;isort=date&amp;view=list&amp;filter=type:comi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0.gif"/><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localhost\Users\laura.kim\Dropbox\Laura%20Kim\PowerPoint%20Q3%20banners%20-%20to%20be%20made\images%20with%20captions\RTR2N33E-Pawel%20Kopczynski.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in/jperzel" TargetMode="External"/><Relationship Id="rId2" Type="http://schemas.openxmlformats.org/officeDocument/2006/relationships/hyperlink" Target="mailto:joe@jperzelinc.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Agile_software_development"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hyperlink" Target="https://en.wikipedia.org/wiki/Knowledge_worker" TargetMode="External"/><Relationship Id="rId4" Type="http://schemas.openxmlformats.org/officeDocument/2006/relationships/hyperlink" Target="https://en.wikipedia.org/wiki/Holis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User_story#Story_map"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hyperlink" Target="https://en.wikipedia.org/wiki/User_(system)" TargetMode="External"/><Relationship Id="rId4" Type="http://schemas.openxmlformats.org/officeDocument/2006/relationships/hyperlink" Target="https://en.wikipedia.org/wiki/User_(computing)#End-use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99923" y="1316736"/>
            <a:ext cx="8514893" cy="124358"/>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5" descr="13.jpg"/>
          <p:cNvPicPr>
            <a:picLocks noChangeAspect="1"/>
          </p:cNvPicPr>
          <p:nvPr/>
        </p:nvPicPr>
        <p:blipFill>
          <a:blip r:embed="rId3" r:link="rId4" cstate="print"/>
          <a:srcRect/>
          <a:stretch>
            <a:fillRect/>
          </a:stretch>
        </p:blipFill>
        <p:spPr bwMode="auto">
          <a:xfrm>
            <a:off x="338138" y="374650"/>
            <a:ext cx="8458200" cy="1990481"/>
          </a:xfrm>
          <a:prstGeom prst="rect">
            <a:avLst/>
          </a:prstGeom>
          <a:noFill/>
          <a:ln w="9525">
            <a:noFill/>
            <a:miter lim="800000"/>
            <a:headEnd/>
            <a:tailEnd/>
          </a:ln>
        </p:spPr>
      </p:pic>
      <p:sp>
        <p:nvSpPr>
          <p:cNvPr id="9" name="TextBox 8"/>
          <p:cNvSpPr txBox="1"/>
          <p:nvPr/>
        </p:nvSpPr>
        <p:spPr>
          <a:xfrm>
            <a:off x="347662" y="2390769"/>
            <a:ext cx="8458200" cy="1615827"/>
          </a:xfrm>
          <a:prstGeom prst="rect">
            <a:avLst/>
          </a:prstGeom>
          <a:noFill/>
        </p:spPr>
        <p:txBody>
          <a:bodyPr wrap="square" rtlCol="0">
            <a:spAutoFit/>
          </a:bodyPr>
          <a:lstStyle/>
          <a:p>
            <a:pPr algn="ctr">
              <a:spcBef>
                <a:spcPts val="300"/>
              </a:spcBef>
            </a:pPr>
            <a:r>
              <a:rPr lang="en-US" sz="3200" b="1" dirty="0"/>
              <a:t>How to Train Your </a:t>
            </a:r>
            <a:r>
              <a:rPr lang="en-US" sz="3200" b="1" strike="sngStrike" dirty="0"/>
              <a:t>Sponsor</a:t>
            </a:r>
            <a:r>
              <a:rPr lang="en-US" sz="3200" b="1" dirty="0"/>
              <a:t> Dragon</a:t>
            </a:r>
            <a:br>
              <a:rPr lang="en-US" sz="3200" b="1" dirty="0">
                <a:latin typeface="Arial Black" pitchFamily="34" charset="0"/>
              </a:rPr>
            </a:br>
            <a:r>
              <a:rPr lang="en-US" b="1" dirty="0"/>
              <a:t>A Project Sponsor Primer</a:t>
            </a:r>
          </a:p>
          <a:p>
            <a:pPr algn="ctr">
              <a:spcBef>
                <a:spcPts val="300"/>
              </a:spcBef>
            </a:pPr>
            <a:r>
              <a:rPr lang="en-US" sz="2000" b="1" dirty="0"/>
              <a:t>Joe Perzel, PMP</a:t>
            </a:r>
          </a:p>
          <a:p>
            <a:pPr algn="ctr">
              <a:spcBef>
                <a:spcPts val="300"/>
              </a:spcBef>
            </a:pPr>
            <a:r>
              <a:rPr lang="en-US" sz="1800" b="1" dirty="0">
                <a:solidFill>
                  <a:srgbClr val="FF8000"/>
                </a:solidFill>
              </a:rPr>
              <a:t>April 25, 2019</a:t>
            </a:r>
            <a:endParaRPr lang="en-US" sz="2000" b="1" dirty="0">
              <a:solidFill>
                <a:srgbClr val="FF8000"/>
              </a:solidFill>
            </a:endParaRPr>
          </a:p>
        </p:txBody>
      </p:sp>
      <p:sp>
        <p:nvSpPr>
          <p:cNvPr id="10" name="Rectangle 3">
            <a:extLst>
              <a:ext uri="{FF2B5EF4-FFF2-40B4-BE49-F238E27FC236}">
                <a16:creationId xmlns:a16="http://schemas.microsoft.com/office/drawing/2014/main" id="{028F3758-9D81-4ED6-8840-8E4BD1ED733C}"/>
              </a:ext>
            </a:extLst>
          </p:cNvPr>
          <p:cNvSpPr txBox="1">
            <a:spLocks noChangeArrowheads="1"/>
          </p:cNvSpPr>
          <p:nvPr/>
        </p:nvSpPr>
        <p:spPr bwMode="auto">
          <a:xfrm>
            <a:off x="338138" y="5886958"/>
            <a:ext cx="8636961" cy="54262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3175" lvl="1" indent="-3175">
              <a:spcBef>
                <a:spcPts val="0"/>
              </a:spcBef>
              <a:buNone/>
            </a:pPr>
            <a:r>
              <a:rPr lang="en-US" sz="1400" b="1" dirty="0">
                <a:hlinkClick r:id="rId5"/>
              </a:rPr>
              <a:t>joe@jperzelinc.com</a:t>
            </a:r>
            <a:r>
              <a:rPr lang="en-US" sz="1400" kern="0" dirty="0"/>
              <a:t> - 612.801.0737  </a:t>
            </a:r>
            <a:r>
              <a:rPr lang="en-US" sz="1400" kern="0" dirty="0">
                <a:hlinkClick r:id="rId6"/>
              </a:rPr>
              <a:t>www.jperzelinc.com</a:t>
            </a:r>
            <a:r>
              <a:rPr lang="en-US" sz="1400" kern="0" dirty="0"/>
              <a:t> </a:t>
            </a:r>
          </a:p>
          <a:p>
            <a:pPr marL="0" indent="0">
              <a:spcBef>
                <a:spcPts val="0"/>
              </a:spcBef>
              <a:buNone/>
            </a:pPr>
            <a:r>
              <a:rPr lang="en-US" sz="1400" u="sng" dirty="0">
                <a:hlinkClick r:id="rId7"/>
              </a:rPr>
              <a:t>https://www.linkedin.com/in/jperzel</a:t>
            </a:r>
            <a:r>
              <a:rPr lang="en-US" sz="1400" dirty="0"/>
              <a:t>  </a:t>
            </a:r>
            <a:endParaRPr lang="en-US" sz="1400" dirty="0">
              <a:solidFill>
                <a:schemeClr val="bg2">
                  <a:lumMod val="75000"/>
                </a:schemeClr>
              </a:solidFill>
            </a:endParaRPr>
          </a:p>
          <a:p>
            <a:pPr lvl="1" algn="ctr">
              <a:buNone/>
            </a:pPr>
            <a:endParaRPr lang="en-US" sz="1600" kern="0" dirty="0"/>
          </a:p>
        </p:txBody>
      </p:sp>
      <p:pic>
        <p:nvPicPr>
          <p:cNvPr id="11"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4538" y="5886958"/>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07896" y="6367961"/>
            <a:ext cx="1684867" cy="276999"/>
          </a:xfrm>
          <a:prstGeom prst="rect">
            <a:avLst/>
          </a:prstGeom>
          <a:noFill/>
        </p:spPr>
        <p:txBody>
          <a:bodyPr wrap="square" rtlCol="0">
            <a:spAutoFit/>
          </a:bodyPr>
          <a:lstStyle/>
          <a:p>
            <a:pPr algn="ctr"/>
            <a:fld id="{1BA0B929-3C0D-4EFC-8748-05C6743DBD62}" type="datetime8">
              <a:rPr lang="en-US" sz="1200" smtClean="0"/>
              <a:t>4/9/2020 9:06 AM</a:t>
            </a:fld>
            <a:endParaRPr lang="en-US" sz="1200" dirty="0"/>
          </a:p>
        </p:txBody>
      </p:sp>
      <p:pic>
        <p:nvPicPr>
          <p:cNvPr id="12" name="Picture 11" descr="Dragon Fire.gif"/>
          <p:cNvPicPr>
            <a:picLocks noChangeAspect="1"/>
          </p:cNvPicPr>
          <p:nvPr/>
        </p:nvPicPr>
        <p:blipFill>
          <a:blip r:embed="rId9" cstate="print"/>
          <a:stretch>
            <a:fillRect/>
          </a:stretch>
        </p:blipFill>
        <p:spPr>
          <a:xfrm>
            <a:off x="4758391" y="4047862"/>
            <a:ext cx="2129573" cy="1233594"/>
          </a:xfrm>
          <a:prstGeom prst="rect">
            <a:avLst/>
          </a:prstGeom>
        </p:spPr>
      </p:pic>
      <p:sp>
        <p:nvSpPr>
          <p:cNvPr id="15" name="Text Box 25"/>
          <p:cNvSpPr txBox="1">
            <a:spLocks noChangeArrowheads="1"/>
          </p:cNvSpPr>
          <p:nvPr/>
        </p:nvSpPr>
        <p:spPr bwMode="auto">
          <a:xfrm>
            <a:off x="8157028" y="6428469"/>
            <a:ext cx="582259" cy="138499"/>
          </a:xfrm>
          <a:prstGeom prst="rect">
            <a:avLst/>
          </a:prstGeom>
          <a:noFill/>
          <a:ln w="9525" algn="ctr">
            <a:noFill/>
            <a:miter lim="800000"/>
            <a:headEnd/>
            <a:tailEnd/>
          </a:ln>
          <a:effectLst/>
        </p:spPr>
        <p:txBody>
          <a:bodyPr wrap="square" lIns="0" tIns="0" rIns="0" bIns="0">
            <a:spAutoFit/>
          </a:bodyPr>
          <a:lstStyle/>
          <a:p>
            <a:pPr algn="r"/>
            <a:r>
              <a:rPr lang="en-US" sz="900" dirty="0">
                <a:cs typeface="Arial" charset="0"/>
              </a:rPr>
              <a:t>© </a:t>
            </a:r>
            <a:r>
              <a:rPr lang="en-US" sz="900" dirty="0"/>
              <a:t>2011</a:t>
            </a:r>
          </a:p>
        </p:txBody>
      </p:sp>
      <p:pic>
        <p:nvPicPr>
          <p:cNvPr id="16" name="Picture 15">
            <a:extLst>
              <a:ext uri="{FF2B5EF4-FFF2-40B4-BE49-F238E27FC236}">
                <a16:creationId xmlns:a16="http://schemas.microsoft.com/office/drawing/2014/main" id="{BEBC88C5-20E7-489C-B40A-A85FA9E85266}"/>
              </a:ext>
            </a:extLst>
          </p:cNvPr>
          <p:cNvPicPr>
            <a:picLocks noChangeAspect="1"/>
          </p:cNvPicPr>
          <p:nvPr/>
        </p:nvPicPr>
        <p:blipFill>
          <a:blip r:embed="rId10"/>
          <a:stretch>
            <a:fillRect/>
          </a:stretch>
        </p:blipFill>
        <p:spPr>
          <a:xfrm>
            <a:off x="2453505" y="4222744"/>
            <a:ext cx="2824500" cy="1046111"/>
          </a:xfrm>
          <a:prstGeom prst="rect">
            <a:avLst/>
          </a:prstGeom>
        </p:spPr>
      </p:pic>
    </p:spTree>
    <p:extLst>
      <p:ext uri="{BB962C8B-B14F-4D97-AF65-F5344CB8AC3E}">
        <p14:creationId xmlns:p14="http://schemas.microsoft.com/office/powerpoint/2010/main" val="244452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mtClean="0"/>
              <a:pPr>
                <a:defRPr/>
              </a:pPr>
              <a:t>10</a:t>
            </a:fld>
            <a:endParaRPr lang="en-US" dirty="0"/>
          </a:p>
        </p:txBody>
      </p:sp>
      <p:pic>
        <p:nvPicPr>
          <p:cNvPr id="3" name="Picture 2"/>
          <p:cNvPicPr>
            <a:picLocks noChangeAspect="1"/>
          </p:cNvPicPr>
          <p:nvPr/>
        </p:nvPicPr>
        <p:blipFill>
          <a:blip r:embed="rId3" cstate="print"/>
          <a:stretch>
            <a:fillRect/>
          </a:stretch>
        </p:blipFill>
        <p:spPr>
          <a:xfrm>
            <a:off x="6635990" y="564357"/>
            <a:ext cx="2050810" cy="1051256"/>
          </a:xfrm>
          <a:prstGeom prst="rect">
            <a:avLst/>
          </a:prstGeom>
        </p:spPr>
      </p:pic>
      <p:sp>
        <p:nvSpPr>
          <p:cNvPr id="4" name="TextBox 3"/>
          <p:cNvSpPr txBox="1"/>
          <p:nvPr/>
        </p:nvSpPr>
        <p:spPr>
          <a:xfrm>
            <a:off x="214142" y="1442283"/>
            <a:ext cx="8828258" cy="3170099"/>
          </a:xfrm>
          <a:prstGeom prst="rect">
            <a:avLst/>
          </a:prstGeom>
          <a:noFill/>
        </p:spPr>
        <p:txBody>
          <a:bodyPr wrap="square" rtlCol="0">
            <a:spAutoFit/>
          </a:bodyPr>
          <a:lstStyle/>
          <a:p>
            <a:pPr marL="342900" indent="-342900">
              <a:spcBef>
                <a:spcPts val="0"/>
              </a:spcBef>
              <a:spcAft>
                <a:spcPts val="400"/>
              </a:spcAft>
              <a:buClr>
                <a:schemeClr val="tx2"/>
              </a:buClr>
              <a:buChar char="•"/>
            </a:pPr>
            <a:r>
              <a:rPr lang="en-US" sz="2000" dirty="0"/>
              <a:t>Works in Construction, Engineering, Business Operations, Process Improvement</a:t>
            </a:r>
          </a:p>
          <a:p>
            <a:pPr marL="342900" indent="-342900">
              <a:spcBef>
                <a:spcPts val="0"/>
              </a:spcBef>
              <a:spcAft>
                <a:spcPts val="400"/>
              </a:spcAft>
              <a:buClr>
                <a:schemeClr val="tx2"/>
              </a:buClr>
              <a:buFontTx/>
              <a:buChar char="•"/>
            </a:pPr>
            <a:r>
              <a:rPr lang="en-US" sz="2000" dirty="0"/>
              <a:t>Is a </a:t>
            </a:r>
            <a:r>
              <a:rPr lang="en-US" sz="2000" strike="sngStrike" dirty="0"/>
              <a:t>Project Manager</a:t>
            </a:r>
            <a:r>
              <a:rPr lang="en-US" sz="2000" dirty="0"/>
              <a:t>? Portfolio?  Program? Scrum Master? Product Owner? Staff Manager? Other roles?  </a:t>
            </a:r>
          </a:p>
          <a:p>
            <a:pPr marL="342900" lvl="0" indent="-342900">
              <a:spcBef>
                <a:spcPts val="0"/>
              </a:spcBef>
              <a:spcAft>
                <a:spcPts val="400"/>
              </a:spcAft>
              <a:buClr>
                <a:schemeClr val="tx2"/>
              </a:buClr>
              <a:buFontTx/>
              <a:buChar char="•"/>
            </a:pPr>
            <a:r>
              <a:rPr lang="en-US" sz="2000" dirty="0"/>
              <a:t>Has been a Sponsor on a project? </a:t>
            </a:r>
          </a:p>
          <a:p>
            <a:pPr marL="342900" indent="-342900">
              <a:spcBef>
                <a:spcPts val="0"/>
              </a:spcBef>
              <a:spcAft>
                <a:spcPts val="400"/>
              </a:spcAft>
              <a:buClr>
                <a:schemeClr val="tx2"/>
              </a:buClr>
              <a:buFontTx/>
              <a:buChar char="•"/>
            </a:pPr>
            <a:r>
              <a:rPr lang="en-US" sz="2000" dirty="0"/>
              <a:t>How would you describe the sponsors you have had for your projects</a:t>
            </a:r>
          </a:p>
          <a:p>
            <a:pPr marL="800100" lvl="1" indent="-342900">
              <a:spcBef>
                <a:spcPts val="0"/>
              </a:spcBef>
              <a:spcAft>
                <a:spcPts val="400"/>
              </a:spcAft>
              <a:buClr>
                <a:schemeClr val="tx2"/>
              </a:buClr>
              <a:buFont typeface="Wingdings" panose="05000000000000000000" pitchFamily="2" charset="2"/>
              <a:buChar char="ü"/>
            </a:pPr>
            <a:r>
              <a:rPr lang="en-US" sz="2000" dirty="0"/>
              <a:t>Think presently or in the past</a:t>
            </a:r>
          </a:p>
          <a:p>
            <a:pPr marL="800100" lvl="1" indent="-342900">
              <a:spcBef>
                <a:spcPts val="0"/>
              </a:spcBef>
              <a:spcAft>
                <a:spcPts val="400"/>
              </a:spcAft>
              <a:buClr>
                <a:schemeClr val="tx2"/>
              </a:buClr>
              <a:buFont typeface="Wingdings" panose="05000000000000000000" pitchFamily="2" charset="2"/>
              <a:buChar char="ü"/>
            </a:pPr>
            <a:r>
              <a:rPr lang="en-US" sz="2000" dirty="0"/>
              <a:t>Use 2-5 word label </a:t>
            </a:r>
          </a:p>
          <a:p>
            <a:pPr marL="342900" lvl="0" indent="-342900">
              <a:spcBef>
                <a:spcPts val="0"/>
              </a:spcBef>
              <a:spcAft>
                <a:spcPts val="400"/>
              </a:spcAft>
              <a:buClr>
                <a:schemeClr val="tx2"/>
              </a:buClr>
              <a:buFontTx/>
              <a:buChar char="•"/>
            </a:pPr>
            <a:endParaRPr lang="en-US" sz="2000" dirty="0"/>
          </a:p>
        </p:txBody>
      </p:sp>
      <p:pic>
        <p:nvPicPr>
          <p:cNvPr id="8" name="Picture 3" descr="C:\Users\jperzel\Dropbox\JPI\Logos &amp; Materials\Workshops\Workshop Logo.JPG">
            <a:extLst>
              <a:ext uri="{FF2B5EF4-FFF2-40B4-BE49-F238E27FC236}">
                <a16:creationId xmlns:a16="http://schemas.microsoft.com/office/drawing/2014/main" id="{AE005376-98F7-421A-9526-B303CB780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0528" y="6167639"/>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911D94E6-35B8-46C6-A0B2-EE13C48F88BD}"/>
              </a:ext>
            </a:extLst>
          </p:cNvPr>
          <p:cNvSpPr txBox="1">
            <a:spLocks noChangeArrowheads="1"/>
          </p:cNvSpPr>
          <p:nvPr/>
        </p:nvSpPr>
        <p:spPr bwMode="auto">
          <a:xfrm>
            <a:off x="304800" y="798286"/>
            <a:ext cx="8153400" cy="5733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pPr>
              <a:defRPr/>
            </a:pPr>
            <a:r>
              <a:rPr lang="en-US" sz="3800" dirty="0"/>
              <a:t>Introductions</a:t>
            </a:r>
          </a:p>
        </p:txBody>
      </p:sp>
    </p:spTree>
    <p:extLst>
      <p:ext uri="{BB962C8B-B14F-4D97-AF65-F5344CB8AC3E}">
        <p14:creationId xmlns:p14="http://schemas.microsoft.com/office/powerpoint/2010/main" val="352543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314325" y="1680401"/>
            <a:ext cx="8372475" cy="4570412"/>
          </a:xfrm>
        </p:spPr>
        <p:txBody>
          <a:bodyPr/>
          <a:lstStyle/>
          <a:p>
            <a:pPr marL="0" indent="0" algn="ctr">
              <a:spcBef>
                <a:spcPts val="0"/>
              </a:spcBef>
              <a:spcAft>
                <a:spcPts val="0"/>
              </a:spcAft>
              <a:buNone/>
            </a:pPr>
            <a:r>
              <a:rPr lang="en-GB" sz="4800" b="1" dirty="0"/>
              <a:t>Any QUESTIONS </a:t>
            </a:r>
          </a:p>
          <a:p>
            <a:pPr marL="0" indent="0" algn="ctr">
              <a:spcBef>
                <a:spcPts val="0"/>
              </a:spcBef>
              <a:spcAft>
                <a:spcPts val="0"/>
              </a:spcAft>
              <a:buNone/>
            </a:pPr>
            <a:r>
              <a:rPr lang="en-GB" sz="4800" b="1" dirty="0"/>
              <a:t>Before we dive-in?</a:t>
            </a:r>
          </a:p>
          <a:p>
            <a:pPr marL="0" indent="0" algn="ctr">
              <a:spcBef>
                <a:spcPts val="0"/>
              </a:spcBef>
              <a:spcAft>
                <a:spcPts val="600"/>
              </a:spcAft>
              <a:buNone/>
            </a:pPr>
            <a:endParaRPr lang="en-GB" sz="2000" b="1" dirty="0"/>
          </a:p>
          <a:p>
            <a:pPr marL="0" indent="0" algn="ctr">
              <a:spcBef>
                <a:spcPts val="0"/>
              </a:spcBef>
              <a:spcAft>
                <a:spcPts val="600"/>
              </a:spcAft>
              <a:buNone/>
            </a:pPr>
            <a:endParaRPr lang="en-GB" sz="2000" b="1" dirty="0"/>
          </a:p>
          <a:p>
            <a:pPr marL="0" indent="0" algn="ctr">
              <a:spcBef>
                <a:spcPts val="0"/>
              </a:spcBef>
              <a:spcAft>
                <a:spcPts val="600"/>
              </a:spcAft>
              <a:buNone/>
            </a:pPr>
            <a:endParaRPr lang="en-GB" sz="2000" b="1" dirty="0"/>
          </a:p>
          <a:p>
            <a:pPr marL="0" indent="0" algn="ctr">
              <a:spcBef>
                <a:spcPts val="0"/>
              </a:spcBef>
              <a:spcAft>
                <a:spcPts val="600"/>
              </a:spcAft>
              <a:buNone/>
            </a:pPr>
            <a:endParaRPr lang="en-GB" sz="2000" b="1" dirty="0"/>
          </a:p>
        </p:txBody>
      </p:sp>
      <p:sp>
        <p:nvSpPr>
          <p:cNvPr id="4" name="Slide Number Placeholder 1"/>
          <p:cNvSpPr>
            <a:spLocks noGrp="1"/>
          </p:cNvSpPr>
          <p:nvPr>
            <p:ph type="sldNum" sz="quarter" idx="4294967295"/>
          </p:nvPr>
        </p:nvSpPr>
        <p:spPr>
          <a:xfrm>
            <a:off x="3989341" y="6162438"/>
            <a:ext cx="457200" cy="231775"/>
          </a:xfrm>
          <a:prstGeom prst="rect">
            <a:avLst/>
          </a:prstGeom>
        </p:spPr>
        <p:txBody>
          <a:bodyPr/>
          <a:lstStyle/>
          <a:p>
            <a:fld id="{F6F13478-7826-4584-AC9B-50A54274F78F}" type="slidenum">
              <a:rPr lang="en-US" sz="1600" smtClean="0"/>
              <a:pPr/>
              <a:t>11</a:t>
            </a:fld>
            <a:endParaRPr lang="en-US" sz="1600" dirty="0"/>
          </a:p>
        </p:txBody>
      </p:sp>
      <p:pic>
        <p:nvPicPr>
          <p:cNvPr id="7" name="Picture 6"/>
          <p:cNvPicPr>
            <a:picLocks noChangeAspect="1"/>
          </p:cNvPicPr>
          <p:nvPr/>
        </p:nvPicPr>
        <p:blipFill>
          <a:blip r:embed="rId3" cstate="print"/>
          <a:stretch>
            <a:fillRect/>
          </a:stretch>
        </p:blipFill>
        <p:spPr>
          <a:xfrm>
            <a:off x="1126403" y="3030556"/>
            <a:ext cx="6362700" cy="1580132"/>
          </a:xfrm>
          <a:prstGeom prst="rect">
            <a:avLst/>
          </a:prstGeom>
        </p:spPr>
      </p:pic>
      <p:pic>
        <p:nvPicPr>
          <p:cNvPr id="10"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36550" y="760535"/>
            <a:ext cx="8464550" cy="582490"/>
          </a:xfrm>
        </p:spPr>
        <p:txBody>
          <a:bodyPr/>
          <a:lstStyle/>
          <a:p>
            <a:pPr>
              <a:defRPr/>
            </a:pPr>
            <a:r>
              <a:rPr lang="en-US" sz="3800" dirty="0">
                <a:latin typeface="+mn-lt"/>
              </a:rPr>
              <a:t>How to Train your Dragon</a:t>
            </a:r>
          </a:p>
        </p:txBody>
      </p:sp>
    </p:spTree>
    <p:extLst>
      <p:ext uri="{BB962C8B-B14F-4D97-AF65-F5344CB8AC3E}">
        <p14:creationId xmlns:p14="http://schemas.microsoft.com/office/powerpoint/2010/main" val="56229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309041" y="1426753"/>
            <a:ext cx="7687563" cy="3892564"/>
          </a:xfrm>
        </p:spPr>
        <p:txBody>
          <a:bodyPr/>
          <a:lstStyle/>
          <a:p>
            <a:pPr marL="228600" lvl="1" indent="-228600" eaLnBrk="1" hangingPunct="1">
              <a:spcBef>
                <a:spcPts val="600"/>
              </a:spcBef>
              <a:buFont typeface="Arial" charset="0"/>
              <a:buChar char="•"/>
            </a:pPr>
            <a:r>
              <a:rPr lang="en-US" sz="1800" dirty="0"/>
              <a:t>Sponsors are often misunderstood</a:t>
            </a:r>
          </a:p>
          <a:p>
            <a:pPr marL="228600" lvl="1" indent="-228600" eaLnBrk="1" hangingPunct="1">
              <a:spcBef>
                <a:spcPts val="600"/>
              </a:spcBef>
              <a:buFont typeface="Arial" charset="0"/>
              <a:buChar char="•"/>
            </a:pPr>
            <a:r>
              <a:rPr lang="en-US" sz="1800" dirty="0"/>
              <a:t>Patience and trust are required to train them right</a:t>
            </a:r>
          </a:p>
          <a:p>
            <a:pPr marL="228600" lvl="1" indent="-228600">
              <a:spcBef>
                <a:spcPts val="600"/>
              </a:spcBef>
              <a:buFont typeface="Arial" charset="0"/>
              <a:buChar char="•"/>
            </a:pPr>
            <a:r>
              <a:rPr lang="en-US" sz="1800" dirty="0"/>
              <a:t>Some people will want to kill your Sponsor, or gang up against them</a:t>
            </a:r>
          </a:p>
          <a:p>
            <a:pPr marL="228600" lvl="1" indent="-228600">
              <a:spcBef>
                <a:spcPts val="600"/>
              </a:spcBef>
              <a:buFont typeface="Arial" charset="0"/>
              <a:buChar char="•"/>
            </a:pPr>
            <a:r>
              <a:rPr lang="en-US" sz="1800" dirty="0"/>
              <a:t>With a little help and guidance your Sponsor can fly</a:t>
            </a:r>
          </a:p>
          <a:p>
            <a:pPr marL="228600" lvl="1" indent="-228600" eaLnBrk="1" hangingPunct="1">
              <a:spcBef>
                <a:spcPts val="600"/>
              </a:spcBef>
              <a:buFont typeface="Arial" charset="0"/>
              <a:buChar char="•"/>
            </a:pPr>
            <a:r>
              <a:rPr lang="en-US" sz="1800" dirty="0"/>
              <a:t>A project Manager needs to “Rub” the Sponsor the right way to get them to do what is needed</a:t>
            </a:r>
          </a:p>
          <a:p>
            <a:pPr marL="228600" lvl="1" indent="-228600" eaLnBrk="1" hangingPunct="1">
              <a:spcBef>
                <a:spcPts val="600"/>
              </a:spcBef>
              <a:buFont typeface="Arial" charset="0"/>
              <a:buChar char="•"/>
            </a:pPr>
            <a:r>
              <a:rPr lang="en-US" sz="1800" dirty="0"/>
              <a:t>Do a good job building a relationship with your Sponsor and they will be your loyal partner for life</a:t>
            </a:r>
            <a:endParaRPr lang="en-GB" sz="1800" dirty="0"/>
          </a:p>
        </p:txBody>
      </p:sp>
      <p:sp>
        <p:nvSpPr>
          <p:cNvPr id="5" name="Slide Number Placeholder 1"/>
          <p:cNvSpPr txBox="1">
            <a:spLocks/>
          </p:cNvSpPr>
          <p:nvPr/>
        </p:nvSpPr>
        <p:spPr>
          <a:xfrm>
            <a:off x="3934748" y="6217029"/>
            <a:ext cx="773729" cy="333896"/>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12</a:t>
            </a:fld>
            <a:endParaRPr lang="en-US" sz="1600" dirty="0"/>
          </a:p>
        </p:txBody>
      </p:sp>
      <p:pic>
        <p:nvPicPr>
          <p:cNvPr id="5122" name="Picture 2" descr="C:\Users\jperzel\JPI Prod\Marketing\Presentations\How_to_Train_Your_Dragon.jpg"/>
          <p:cNvPicPr>
            <a:picLocks noChangeAspect="1" noChangeArrowheads="1"/>
          </p:cNvPicPr>
          <p:nvPr/>
        </p:nvPicPr>
        <p:blipFill>
          <a:blip r:embed="rId2" cstate="print"/>
          <a:srcRect/>
          <a:stretch>
            <a:fillRect/>
          </a:stretch>
        </p:blipFill>
        <p:spPr bwMode="auto">
          <a:xfrm>
            <a:off x="7578974" y="1426753"/>
            <a:ext cx="1243757" cy="1848709"/>
          </a:xfrm>
          <a:prstGeom prst="rect">
            <a:avLst/>
          </a:prstGeom>
          <a:noFill/>
        </p:spPr>
      </p:pic>
      <p:pic>
        <p:nvPicPr>
          <p:cNvPr id="9"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36550" y="716573"/>
            <a:ext cx="8464550" cy="626452"/>
          </a:xfrm>
        </p:spPr>
        <p:txBody>
          <a:bodyPr/>
          <a:lstStyle/>
          <a:p>
            <a:pPr>
              <a:defRPr/>
            </a:pPr>
            <a:r>
              <a:rPr lang="en-US" sz="4000" dirty="0">
                <a:cs typeface="Times New Roman" pitchFamily="18" charset="0"/>
              </a:rPr>
              <a:t>A Comparison to Training a Dragon</a:t>
            </a:r>
            <a:endParaRPr lang="en-US" sz="3800" dirty="0">
              <a:latin typeface="+mn-lt"/>
            </a:endParaRPr>
          </a:p>
        </p:txBody>
      </p:sp>
    </p:spTree>
    <p:extLst>
      <p:ext uri="{BB962C8B-B14F-4D97-AF65-F5344CB8AC3E}">
        <p14:creationId xmlns:p14="http://schemas.microsoft.com/office/powerpoint/2010/main" val="39500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385762" y="2099945"/>
            <a:ext cx="8372475" cy="2108078"/>
          </a:xfrm>
        </p:spPr>
        <p:txBody>
          <a:bodyPr/>
          <a:lstStyle/>
          <a:p>
            <a:pPr marL="0" indent="0" algn="ctr">
              <a:spcBef>
                <a:spcPts val="0"/>
              </a:spcBef>
              <a:spcAft>
                <a:spcPts val="0"/>
              </a:spcAft>
              <a:buNone/>
            </a:pPr>
            <a:r>
              <a:rPr lang="en-GB" sz="7200" b="1" dirty="0">
                <a:solidFill>
                  <a:srgbClr val="FF8000"/>
                </a:solidFill>
              </a:rPr>
              <a:t>Preparing for a Successful Project</a:t>
            </a:r>
          </a:p>
        </p:txBody>
      </p:sp>
      <p:sp>
        <p:nvSpPr>
          <p:cNvPr id="4" name="Slide Number Placeholder 1"/>
          <p:cNvSpPr>
            <a:spLocks noGrp="1"/>
          </p:cNvSpPr>
          <p:nvPr>
            <p:ph type="sldNum" sz="quarter" idx="4294967295"/>
          </p:nvPr>
        </p:nvSpPr>
        <p:spPr>
          <a:xfrm>
            <a:off x="3989341" y="6162438"/>
            <a:ext cx="457200" cy="231775"/>
          </a:xfrm>
          <a:prstGeom prst="rect">
            <a:avLst/>
          </a:prstGeom>
        </p:spPr>
        <p:txBody>
          <a:bodyPr/>
          <a:lstStyle/>
          <a:p>
            <a:fld id="{F6F13478-7826-4584-AC9B-50A54274F78F}" type="slidenum">
              <a:rPr lang="en-US" sz="1600" smtClean="0"/>
              <a:pPr/>
              <a:t>13</a:t>
            </a:fld>
            <a:endParaRPr lang="en-US" sz="1600" dirty="0"/>
          </a:p>
        </p:txBody>
      </p:sp>
      <p:pic>
        <p:nvPicPr>
          <p:cNvPr id="6" name="Picture 3" descr="C:\Users\jperzel\Dropbox\JPI\Logos &amp; Materials\Workshops\Workshop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BE02520-426F-49AC-A2A1-CC5A995670AA}"/>
              </a:ext>
            </a:extLst>
          </p:cNvPr>
          <p:cNvSpPr txBox="1">
            <a:spLocks noChangeArrowheads="1"/>
          </p:cNvSpPr>
          <p:nvPr/>
        </p:nvSpPr>
        <p:spPr bwMode="auto">
          <a:xfrm>
            <a:off x="124690" y="793213"/>
            <a:ext cx="9019310" cy="539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1200" dirty="0"/>
              <a:t>How to Train Your Sponsor</a:t>
            </a:r>
          </a:p>
        </p:txBody>
      </p:sp>
    </p:spTree>
    <p:extLst>
      <p:ext uri="{BB962C8B-B14F-4D97-AF65-F5344CB8AC3E}">
        <p14:creationId xmlns:p14="http://schemas.microsoft.com/office/powerpoint/2010/main" val="94517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245661" y="808661"/>
            <a:ext cx="8898339" cy="538882"/>
          </a:xfrm>
        </p:spPr>
        <p:txBody>
          <a:bodyPr lIns="91440" tIns="45720" rIns="91440" bIns="45720" anchor="t"/>
          <a:lstStyle/>
          <a:p>
            <a:r>
              <a:rPr lang="en-US" sz="4000" dirty="0">
                <a:cs typeface="Times New Roman" pitchFamily="18" charset="0"/>
              </a:rPr>
              <a:t>Preparing for a Successful Project </a:t>
            </a:r>
            <a:endParaRPr lang="en-US" sz="4000" cap="all" dirty="0"/>
          </a:p>
        </p:txBody>
      </p:sp>
      <p:sp>
        <p:nvSpPr>
          <p:cNvPr id="3" name="TextBox 2"/>
          <p:cNvSpPr txBox="1"/>
          <p:nvPr/>
        </p:nvSpPr>
        <p:spPr>
          <a:xfrm>
            <a:off x="357190" y="1347543"/>
            <a:ext cx="8429620" cy="3677930"/>
          </a:xfrm>
          <a:prstGeom prst="rect">
            <a:avLst/>
          </a:prstGeom>
          <a:noFill/>
        </p:spPr>
        <p:txBody>
          <a:bodyPr wrap="square" rtlCol="0">
            <a:spAutoFit/>
          </a:bodyPr>
          <a:lstStyle/>
          <a:p>
            <a:pPr marL="228600" lvl="1" indent="-228600" eaLnBrk="0" hangingPunct="0">
              <a:spcBef>
                <a:spcPts val="600"/>
              </a:spcBef>
              <a:buClr>
                <a:schemeClr val="tx2"/>
              </a:buClr>
              <a:buFont typeface="Arial" panose="020B0604020202020204" pitchFamily="34" charset="0"/>
              <a:buChar char="•"/>
            </a:pPr>
            <a:r>
              <a:rPr lang="en-US" sz="2000" kern="0" dirty="0">
                <a:cs typeface="Times New Roman" pitchFamily="18" charset="0"/>
              </a:rPr>
              <a:t>You are assigned a new project, what are the things you need to organize or create to be successful?</a:t>
            </a:r>
            <a:endParaRPr lang="en-US" sz="2000" dirty="0"/>
          </a:p>
          <a:p>
            <a:pPr marL="742950" lvl="2" indent="-285750" eaLnBrk="0" hangingPunct="0">
              <a:spcBef>
                <a:spcPts val="600"/>
              </a:spcBef>
              <a:buClr>
                <a:schemeClr val="tx2"/>
              </a:buClr>
              <a:buFont typeface="Wingdings" panose="05000000000000000000" pitchFamily="2" charset="2"/>
              <a:buChar char="ü"/>
            </a:pPr>
            <a:r>
              <a:rPr lang="en-US" sz="1800" kern="0" dirty="0">
                <a:latin typeface="+mn-lt"/>
                <a:cs typeface="Times New Roman" pitchFamily="18" charset="0"/>
              </a:rPr>
              <a:t>Goals and objectives</a:t>
            </a:r>
          </a:p>
          <a:p>
            <a:pPr marL="742950" lvl="2" indent="-285750" eaLnBrk="0" hangingPunct="0">
              <a:spcBef>
                <a:spcPts val="600"/>
              </a:spcBef>
              <a:buClr>
                <a:schemeClr val="tx2"/>
              </a:buClr>
              <a:buFont typeface="Wingdings" panose="05000000000000000000" pitchFamily="2" charset="2"/>
              <a:buChar char="ü"/>
            </a:pPr>
            <a:r>
              <a:rPr lang="en-US" sz="1800" kern="0" dirty="0">
                <a:latin typeface="+mn-lt"/>
                <a:cs typeface="Times New Roman" pitchFamily="18" charset="0"/>
              </a:rPr>
              <a:t>Resources</a:t>
            </a:r>
          </a:p>
          <a:p>
            <a:pPr marL="742950" lvl="2" indent="-285750" eaLnBrk="0" hangingPunct="0">
              <a:spcBef>
                <a:spcPts val="600"/>
              </a:spcBef>
              <a:buClr>
                <a:schemeClr val="tx2"/>
              </a:buClr>
              <a:buFont typeface="Wingdings" panose="05000000000000000000" pitchFamily="2" charset="2"/>
              <a:buChar char="ü"/>
            </a:pPr>
            <a:r>
              <a:rPr lang="en-US" sz="1800" kern="0" dirty="0">
                <a:latin typeface="+mn-lt"/>
                <a:cs typeface="Times New Roman" pitchFamily="18" charset="0"/>
              </a:rPr>
              <a:t>Milestones/project plan</a:t>
            </a:r>
          </a:p>
          <a:p>
            <a:pPr marL="742950" lvl="2" indent="-285750" eaLnBrk="0" hangingPunct="0">
              <a:spcBef>
                <a:spcPts val="600"/>
              </a:spcBef>
              <a:buClr>
                <a:schemeClr val="tx2"/>
              </a:buClr>
              <a:buFont typeface="Wingdings" panose="05000000000000000000" pitchFamily="2" charset="2"/>
              <a:buChar char="ü"/>
            </a:pPr>
            <a:r>
              <a:rPr lang="en-US" sz="1800" kern="0" dirty="0">
                <a:latin typeface="+mn-lt"/>
                <a:cs typeface="Times New Roman" pitchFamily="18" charset="0"/>
              </a:rPr>
              <a:t>Budget</a:t>
            </a:r>
          </a:p>
          <a:p>
            <a:pPr marL="742950" lvl="2" indent="-285750" eaLnBrk="0" hangingPunct="0">
              <a:spcBef>
                <a:spcPts val="600"/>
              </a:spcBef>
              <a:buClr>
                <a:schemeClr val="tx2"/>
              </a:buClr>
              <a:buFont typeface="Wingdings" panose="05000000000000000000" pitchFamily="2" charset="2"/>
              <a:buChar char="ü"/>
            </a:pPr>
            <a:r>
              <a:rPr lang="en-US" sz="1800" kern="0" dirty="0">
                <a:latin typeface="+mn-lt"/>
                <a:cs typeface="Times New Roman" pitchFamily="18" charset="0"/>
              </a:rPr>
              <a:t>Communications plan</a:t>
            </a:r>
          </a:p>
          <a:p>
            <a:pPr marL="742950" lvl="2" indent="-285750" eaLnBrk="0" hangingPunct="0">
              <a:spcBef>
                <a:spcPts val="600"/>
              </a:spcBef>
              <a:buClr>
                <a:schemeClr val="tx2"/>
              </a:buClr>
              <a:buFont typeface="Wingdings" panose="05000000000000000000" pitchFamily="2" charset="2"/>
              <a:buChar char="ü"/>
            </a:pPr>
            <a:r>
              <a:rPr lang="en-US" sz="1800" kern="0" dirty="0">
                <a:latin typeface="+mn-lt"/>
                <a:cs typeface="Times New Roman" pitchFamily="18" charset="0"/>
              </a:rPr>
              <a:t>Risk management plan</a:t>
            </a:r>
          </a:p>
          <a:p>
            <a:pPr>
              <a:spcBef>
                <a:spcPts val="1200"/>
              </a:spcBef>
              <a:buClr>
                <a:schemeClr val="tx2"/>
              </a:buClr>
            </a:pPr>
            <a:r>
              <a:rPr lang="en-US" sz="2000" dirty="0">
                <a:latin typeface="+mn-lt"/>
                <a:cs typeface="Times New Roman" pitchFamily="18" charset="0"/>
              </a:rPr>
              <a:t>and……</a:t>
            </a:r>
          </a:p>
          <a:p>
            <a:pPr marL="742950" lvl="2" indent="-285750" eaLnBrk="0" hangingPunct="0">
              <a:spcBef>
                <a:spcPts val="600"/>
              </a:spcBef>
              <a:buClr>
                <a:schemeClr val="tx2"/>
              </a:buClr>
              <a:buFont typeface="Wingdings" panose="05000000000000000000" pitchFamily="2" charset="2"/>
              <a:buChar char="ü"/>
            </a:pPr>
            <a:r>
              <a:rPr lang="en-US" sz="1800" kern="0" dirty="0">
                <a:latin typeface="+mn-lt"/>
                <a:cs typeface="Times New Roman" pitchFamily="18" charset="0"/>
              </a:rPr>
              <a:t>The Right Sponsor</a:t>
            </a:r>
          </a:p>
        </p:txBody>
      </p:sp>
      <p:sp>
        <p:nvSpPr>
          <p:cNvPr id="8" name="Slide Number Placeholder 1">
            <a:extLst>
              <a:ext uri="{FF2B5EF4-FFF2-40B4-BE49-F238E27FC236}">
                <a16:creationId xmlns:a16="http://schemas.microsoft.com/office/drawing/2014/main" id="{F8312D4B-3CF2-4442-BAA9-F68ED7BD0663}"/>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14</a:t>
            </a:fld>
            <a:endParaRPr lang="en-US" sz="1600" dirty="0"/>
          </a:p>
        </p:txBody>
      </p:sp>
      <p:pic>
        <p:nvPicPr>
          <p:cNvPr id="9" name="Picture 3" descr="C:\Users\jperzel\Dropbox\JPI\Logos &amp; Materials\Workshops\Workshop Logo.JPG">
            <a:extLst>
              <a:ext uri="{FF2B5EF4-FFF2-40B4-BE49-F238E27FC236}">
                <a16:creationId xmlns:a16="http://schemas.microsoft.com/office/drawing/2014/main" id="{16E3AEFD-2488-4350-B388-4DBBE941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56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77" y="1414949"/>
            <a:ext cx="8332163" cy="1836400"/>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cs typeface="Times New Roman" pitchFamily="18" charset="0"/>
              </a:rPr>
              <a:t>Accept no risks to the project </a:t>
            </a:r>
          </a:p>
          <a:p>
            <a:pPr marL="228600" indent="-228600">
              <a:spcBef>
                <a:spcPts val="400"/>
              </a:spcBef>
              <a:buClr>
                <a:schemeClr val="tx2"/>
              </a:buClr>
              <a:buFont typeface="Arial" charset="0"/>
              <a:buChar char="•"/>
              <a:defRPr/>
            </a:pPr>
            <a:r>
              <a:rPr lang="en-US" sz="2000" kern="0" dirty="0">
                <a:cs typeface="Times New Roman" pitchFamily="18" charset="0"/>
              </a:rPr>
              <a:t>Accept all risks without question</a:t>
            </a:r>
          </a:p>
          <a:p>
            <a:pPr marL="228600" indent="-228600">
              <a:spcBef>
                <a:spcPts val="400"/>
              </a:spcBef>
              <a:buClr>
                <a:schemeClr val="tx2"/>
              </a:buClr>
              <a:buFont typeface="Arial" charset="0"/>
              <a:buChar char="•"/>
              <a:defRPr/>
            </a:pPr>
            <a:r>
              <a:rPr lang="en-US" sz="2000" kern="0" dirty="0">
                <a:cs typeface="Times New Roman" pitchFamily="18" charset="0"/>
              </a:rPr>
              <a:t>Own the details</a:t>
            </a:r>
          </a:p>
          <a:p>
            <a:pPr marL="228600" indent="-228600">
              <a:spcBef>
                <a:spcPts val="400"/>
              </a:spcBef>
              <a:buClr>
                <a:schemeClr val="tx2"/>
              </a:buClr>
              <a:buFont typeface="Arial" charset="0"/>
              <a:buChar char="•"/>
              <a:defRPr/>
            </a:pPr>
            <a:r>
              <a:rPr lang="en-US" sz="2000" kern="0" dirty="0">
                <a:cs typeface="Times New Roman" pitchFamily="18" charset="0"/>
              </a:rPr>
              <a:t>Let the team endlessly debate a point of contention</a:t>
            </a:r>
          </a:p>
          <a:p>
            <a:pPr marL="228600" indent="-228600">
              <a:spcBef>
                <a:spcPts val="400"/>
              </a:spcBef>
              <a:buClr>
                <a:schemeClr val="tx2"/>
              </a:buClr>
              <a:buFont typeface="Arial" charset="0"/>
              <a:buChar char="•"/>
              <a:defRPr/>
            </a:pPr>
            <a:r>
              <a:rPr lang="en-US" sz="2000" kern="0" dirty="0">
                <a:cs typeface="Times New Roman" pitchFamily="18" charset="0"/>
              </a:rPr>
              <a:t>Assume all is well – all the time – and insists it stay that way</a:t>
            </a:r>
          </a:p>
        </p:txBody>
      </p:sp>
      <p:sp>
        <p:nvSpPr>
          <p:cNvPr id="9" name="Slide Number Placeholder 1">
            <a:extLst>
              <a:ext uri="{FF2B5EF4-FFF2-40B4-BE49-F238E27FC236}">
                <a16:creationId xmlns:a16="http://schemas.microsoft.com/office/drawing/2014/main" id="{2A7F244B-4F14-40BB-9583-52DBD33A6801}"/>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15</a:t>
            </a:fld>
            <a:endParaRPr lang="en-US" sz="1600" dirty="0"/>
          </a:p>
        </p:txBody>
      </p:sp>
      <p:pic>
        <p:nvPicPr>
          <p:cNvPr id="10" name="Picture 3" descr="C:\Users\jperzel\Dropbox\JPI\Logos &amp; Materials\Workshops\Workshop Logo.JPG">
            <a:extLst>
              <a:ext uri="{FF2B5EF4-FFF2-40B4-BE49-F238E27FC236}">
                <a16:creationId xmlns:a16="http://schemas.microsoft.com/office/drawing/2014/main" id="{364C9771-5C30-4D0A-B38C-725102EBF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87A66CC1-CEBE-49F8-A804-0995C6F8506C}"/>
              </a:ext>
            </a:extLst>
          </p:cNvPr>
          <p:cNvSpPr txBox="1">
            <a:spLocks noChangeArrowheads="1"/>
          </p:cNvSpPr>
          <p:nvPr/>
        </p:nvSpPr>
        <p:spPr bwMode="auto">
          <a:xfrm>
            <a:off x="245661" y="802350"/>
            <a:ext cx="8898339" cy="556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What isn’t The Sponsor’s Role</a:t>
            </a:r>
            <a:endParaRPr lang="en-US" sz="4000" kern="0" cap="all" dirty="0"/>
          </a:p>
        </p:txBody>
      </p:sp>
      <p:pic>
        <p:nvPicPr>
          <p:cNvPr id="6" name="Picture 5" descr="cid:image002.png@01CEBA37.28EF92C0">
            <a:extLst>
              <a:ext uri="{FF2B5EF4-FFF2-40B4-BE49-F238E27FC236}">
                <a16:creationId xmlns:a16="http://schemas.microsoft.com/office/drawing/2014/main" id="{D6E9156D-F6BE-4049-A166-2B9C93410916}"/>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06511" y="3313942"/>
            <a:ext cx="7141687" cy="2533409"/>
          </a:xfrm>
          <a:prstGeom prst="rect">
            <a:avLst/>
          </a:prstGeom>
          <a:noFill/>
          <a:ln>
            <a:noFill/>
          </a:ln>
        </p:spPr>
      </p:pic>
    </p:spTree>
    <p:extLst>
      <p:ext uri="{BB962C8B-B14F-4D97-AF65-F5344CB8AC3E}">
        <p14:creationId xmlns:p14="http://schemas.microsoft.com/office/powerpoint/2010/main" val="33577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77" y="1414949"/>
            <a:ext cx="8332163" cy="1477328"/>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Attend every meetings</a:t>
            </a:r>
          </a:p>
          <a:p>
            <a:pPr marL="228600" indent="-228600">
              <a:spcBef>
                <a:spcPts val="400"/>
              </a:spcBef>
              <a:buClr>
                <a:schemeClr val="tx2"/>
              </a:buClr>
              <a:buFont typeface="Arial" charset="0"/>
              <a:buChar char="•"/>
              <a:defRPr/>
            </a:pPr>
            <a:r>
              <a:rPr lang="en-US" sz="2000" kern="0" dirty="0">
                <a:cs typeface="Times New Roman" pitchFamily="18" charset="0"/>
              </a:rPr>
              <a:t>Attend only the first/last or only executive level meetings</a:t>
            </a:r>
            <a:endParaRPr lang="en-US" sz="2000" kern="0" dirty="0">
              <a:latin typeface="+mn-lt"/>
              <a:cs typeface="Times New Roman" pitchFamily="18" charset="0"/>
            </a:endParaRPr>
          </a:p>
          <a:p>
            <a:pPr marL="228600" indent="-228600">
              <a:spcBef>
                <a:spcPts val="400"/>
              </a:spcBef>
              <a:buClr>
                <a:schemeClr val="tx2"/>
              </a:buClr>
              <a:buFont typeface="Arial" charset="0"/>
              <a:buChar char="•"/>
              <a:defRPr/>
            </a:pPr>
            <a:r>
              <a:rPr lang="en-US" sz="2000" kern="0" dirty="0">
                <a:cs typeface="Times New Roman" pitchFamily="18" charset="0"/>
              </a:rPr>
              <a:t>Make a decision or takes an action and doesn’t inform the PM</a:t>
            </a:r>
          </a:p>
          <a:p>
            <a:pPr marL="228600" indent="-228600">
              <a:spcBef>
                <a:spcPts val="400"/>
              </a:spcBef>
              <a:buClr>
                <a:schemeClr val="tx2"/>
              </a:buClr>
              <a:buFont typeface="Arial" charset="0"/>
              <a:buChar char="•"/>
              <a:defRPr/>
            </a:pPr>
            <a:r>
              <a:rPr lang="en-US" sz="2000" kern="0" dirty="0">
                <a:cs typeface="Times New Roman" pitchFamily="18" charset="0"/>
              </a:rPr>
              <a:t>Beat-up the team regularly</a:t>
            </a:r>
            <a:endParaRPr lang="en-US" dirty="0"/>
          </a:p>
        </p:txBody>
      </p:sp>
      <p:sp>
        <p:nvSpPr>
          <p:cNvPr id="9" name="Slide Number Placeholder 1">
            <a:extLst>
              <a:ext uri="{FF2B5EF4-FFF2-40B4-BE49-F238E27FC236}">
                <a16:creationId xmlns:a16="http://schemas.microsoft.com/office/drawing/2014/main" id="{2A7F244B-4F14-40BB-9583-52DBD33A6801}"/>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16</a:t>
            </a:fld>
            <a:endParaRPr lang="en-US" sz="1600" dirty="0"/>
          </a:p>
        </p:txBody>
      </p:sp>
      <p:pic>
        <p:nvPicPr>
          <p:cNvPr id="10" name="Picture 3" descr="C:\Users\jperzel\Dropbox\JPI\Logos &amp; Materials\Workshops\Workshop Logo.JPG">
            <a:extLst>
              <a:ext uri="{FF2B5EF4-FFF2-40B4-BE49-F238E27FC236}">
                <a16:creationId xmlns:a16="http://schemas.microsoft.com/office/drawing/2014/main" id="{364C9771-5C30-4D0A-B38C-725102EBF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87A66CC1-CEBE-49F8-A804-0995C6F8506C}"/>
              </a:ext>
            </a:extLst>
          </p:cNvPr>
          <p:cNvSpPr txBox="1">
            <a:spLocks noChangeArrowheads="1"/>
          </p:cNvSpPr>
          <p:nvPr/>
        </p:nvSpPr>
        <p:spPr bwMode="auto">
          <a:xfrm>
            <a:off x="245661" y="802350"/>
            <a:ext cx="8898339" cy="556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What isn’t The Sponsor’s Role</a:t>
            </a:r>
            <a:endParaRPr lang="en-US" sz="4000" kern="0" cap="all" dirty="0"/>
          </a:p>
        </p:txBody>
      </p:sp>
      <p:pic>
        <p:nvPicPr>
          <p:cNvPr id="7" name="Picture 6" descr="December 19, 2007">
            <a:hlinkClick r:id="rId4" tooltip="&quot;December 19, 2007&quot;"/>
            <a:extLst>
              <a:ext uri="{FF2B5EF4-FFF2-40B4-BE49-F238E27FC236}">
                <a16:creationId xmlns:a16="http://schemas.microsoft.com/office/drawing/2014/main" id="{0E37CA81-6573-401A-BC7D-09E1EA1F8F9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60" y="3018241"/>
            <a:ext cx="7613524" cy="2564412"/>
          </a:xfrm>
          <a:prstGeom prst="rect">
            <a:avLst/>
          </a:prstGeom>
          <a:noFill/>
          <a:ln>
            <a:noFill/>
          </a:ln>
        </p:spPr>
      </p:pic>
    </p:spTree>
    <p:extLst>
      <p:ext uri="{BB962C8B-B14F-4D97-AF65-F5344CB8AC3E}">
        <p14:creationId xmlns:p14="http://schemas.microsoft.com/office/powerpoint/2010/main" val="326062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327547" y="770022"/>
            <a:ext cx="8816453" cy="584824"/>
          </a:xfrm>
        </p:spPr>
        <p:txBody>
          <a:bodyPr lIns="91440" tIns="45720" rIns="91440" bIns="45720" anchor="t"/>
          <a:lstStyle/>
          <a:p>
            <a:r>
              <a:rPr lang="en-US" sz="4000" dirty="0">
                <a:cs typeface="Times New Roman" pitchFamily="18" charset="0"/>
              </a:rPr>
              <a:t>Sponsor’s Role</a:t>
            </a:r>
            <a:endParaRPr lang="en-US" sz="4000" cap="all" dirty="0"/>
          </a:p>
        </p:txBody>
      </p:sp>
      <p:sp>
        <p:nvSpPr>
          <p:cNvPr id="3" name="TextBox 2"/>
          <p:cNvSpPr txBox="1"/>
          <p:nvPr/>
        </p:nvSpPr>
        <p:spPr>
          <a:xfrm>
            <a:off x="438523" y="1441840"/>
            <a:ext cx="7178722" cy="3685624"/>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Handle politics for project success</a:t>
            </a:r>
          </a:p>
          <a:p>
            <a:pPr marL="628650" lvl="1" indent="-285750">
              <a:spcBef>
                <a:spcPts val="300"/>
              </a:spcBef>
              <a:buClr>
                <a:schemeClr val="tx2"/>
              </a:buClr>
              <a:buFont typeface="Wingdings" pitchFamily="2" charset="2"/>
              <a:buChar char="ü"/>
            </a:pPr>
            <a:r>
              <a:rPr lang="en-US" sz="1800" dirty="0">
                <a:latin typeface="+mn-lt"/>
              </a:rPr>
              <a:t>External and internal relationships</a:t>
            </a:r>
          </a:p>
          <a:p>
            <a:pPr marL="228600" indent="-228600">
              <a:spcBef>
                <a:spcPts val="400"/>
              </a:spcBef>
              <a:buClr>
                <a:schemeClr val="tx2"/>
              </a:buClr>
              <a:buFont typeface="Arial" charset="0"/>
              <a:buChar char="•"/>
              <a:defRPr/>
            </a:pPr>
            <a:r>
              <a:rPr lang="en-US" sz="2000" kern="0" dirty="0">
                <a:latin typeface="+mn-lt"/>
                <a:cs typeface="Times New Roman" pitchFamily="18" charset="0"/>
              </a:rPr>
              <a:t>Provide vision for the project</a:t>
            </a:r>
          </a:p>
          <a:p>
            <a:pPr marL="628650" lvl="1" indent="-285750">
              <a:spcBef>
                <a:spcPts val="300"/>
              </a:spcBef>
              <a:buClr>
                <a:schemeClr val="tx2"/>
              </a:buClr>
              <a:buFont typeface="Wingdings" pitchFamily="2" charset="2"/>
              <a:buChar char="ü"/>
            </a:pPr>
            <a:r>
              <a:rPr lang="en-US" sz="1800" dirty="0">
                <a:latin typeface="+mn-lt"/>
              </a:rPr>
              <a:t>Provides timely decisions</a:t>
            </a:r>
          </a:p>
          <a:p>
            <a:pPr marL="628650" lvl="1" indent="-285750">
              <a:spcBef>
                <a:spcPts val="300"/>
              </a:spcBef>
              <a:buClr>
                <a:schemeClr val="tx2"/>
              </a:buClr>
              <a:buFont typeface="Wingdings" pitchFamily="2" charset="2"/>
              <a:buChar char="ü"/>
            </a:pPr>
            <a:r>
              <a:rPr lang="en-US" sz="1800" dirty="0">
                <a:latin typeface="+mn-lt"/>
              </a:rPr>
              <a:t>Clarifies priorities</a:t>
            </a:r>
          </a:p>
          <a:p>
            <a:pPr marL="628650" lvl="1" indent="-285750">
              <a:spcBef>
                <a:spcPts val="300"/>
              </a:spcBef>
              <a:buClr>
                <a:schemeClr val="tx2"/>
              </a:buClr>
              <a:buFont typeface="Wingdings" pitchFamily="2" charset="2"/>
              <a:buChar char="ü"/>
            </a:pPr>
            <a:r>
              <a:rPr lang="en-US" sz="1800" dirty="0">
                <a:latin typeface="+mn-lt"/>
              </a:rPr>
              <a:t>Governs project risk</a:t>
            </a:r>
          </a:p>
          <a:p>
            <a:pPr marL="228600" indent="-228600">
              <a:spcBef>
                <a:spcPts val="400"/>
              </a:spcBef>
              <a:buClr>
                <a:schemeClr val="tx2"/>
              </a:buClr>
              <a:buFont typeface="Arial" charset="0"/>
              <a:buChar char="•"/>
              <a:defRPr/>
            </a:pPr>
            <a:r>
              <a:rPr lang="en-US" sz="2000" kern="0" dirty="0">
                <a:latin typeface="+mn-lt"/>
                <a:cs typeface="Times New Roman" pitchFamily="18" charset="0"/>
              </a:rPr>
              <a:t>Facilitate cross-company communications</a:t>
            </a:r>
          </a:p>
          <a:p>
            <a:pPr marL="628650" lvl="1" indent="-285750">
              <a:spcBef>
                <a:spcPts val="300"/>
              </a:spcBef>
              <a:buClr>
                <a:schemeClr val="tx2"/>
              </a:buClr>
              <a:buFont typeface="Wingdings" pitchFamily="2" charset="2"/>
              <a:buChar char="ü"/>
            </a:pPr>
            <a:r>
              <a:rPr lang="en-US" sz="1800" dirty="0">
                <a:latin typeface="+mn-lt"/>
              </a:rPr>
              <a:t>Business issues</a:t>
            </a:r>
          </a:p>
          <a:p>
            <a:pPr marL="628650" lvl="1" indent="-285750">
              <a:spcBef>
                <a:spcPts val="300"/>
              </a:spcBef>
              <a:buClr>
                <a:schemeClr val="tx2"/>
              </a:buClr>
              <a:buFont typeface="Wingdings" pitchFamily="2" charset="2"/>
              <a:buChar char="ü"/>
            </a:pPr>
            <a:r>
              <a:rPr lang="en-US" sz="1800" dirty="0">
                <a:latin typeface="+mn-lt"/>
              </a:rPr>
              <a:t>Business benefits</a:t>
            </a:r>
          </a:p>
          <a:p>
            <a:pPr marL="228600" indent="-228600">
              <a:spcBef>
                <a:spcPts val="400"/>
              </a:spcBef>
              <a:buClr>
                <a:schemeClr val="tx2"/>
              </a:buClr>
              <a:buFont typeface="Arial" charset="0"/>
              <a:buChar char="•"/>
              <a:defRPr/>
            </a:pPr>
            <a:r>
              <a:rPr lang="en-US" sz="2000" kern="0" dirty="0">
                <a:latin typeface="+mn-lt"/>
                <a:cs typeface="Times New Roman" pitchFamily="18" charset="0"/>
              </a:rPr>
              <a:t>Exert clout on behalf of the project</a:t>
            </a:r>
          </a:p>
          <a:p>
            <a:pPr marL="628650" lvl="1" indent="-285750">
              <a:spcBef>
                <a:spcPts val="300"/>
              </a:spcBef>
              <a:buClr>
                <a:schemeClr val="tx2"/>
              </a:buClr>
              <a:buFont typeface="Wingdings" pitchFamily="2" charset="2"/>
              <a:buChar char="ü"/>
            </a:pPr>
            <a:r>
              <a:rPr lang="en-US" sz="1800" dirty="0">
                <a:latin typeface="+mn-lt"/>
              </a:rPr>
              <a:t>Clarifies decision making framework</a:t>
            </a:r>
          </a:p>
        </p:txBody>
      </p:sp>
      <p:sp>
        <p:nvSpPr>
          <p:cNvPr id="6" name="Slide Number Placeholder 1">
            <a:extLst>
              <a:ext uri="{FF2B5EF4-FFF2-40B4-BE49-F238E27FC236}">
                <a16:creationId xmlns:a16="http://schemas.microsoft.com/office/drawing/2014/main" id="{A1444F5F-5E99-4A3A-B8F5-1CC0EAACC0FD}"/>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17</a:t>
            </a:fld>
            <a:endParaRPr lang="en-US" sz="1600" dirty="0"/>
          </a:p>
        </p:txBody>
      </p:sp>
      <p:pic>
        <p:nvPicPr>
          <p:cNvPr id="7" name="Picture 3" descr="C:\Users\jperzel\Dropbox\JPI\Logos &amp; Materials\Workshops\Workshop Logo.JPG">
            <a:extLst>
              <a:ext uri="{FF2B5EF4-FFF2-40B4-BE49-F238E27FC236}">
                <a16:creationId xmlns:a16="http://schemas.microsoft.com/office/drawing/2014/main" id="{870B2ECA-0DFF-413D-B42C-B2BA779FBD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perzel\JPI Prod\Marketing\Presentations\Dragon Stomp.gif">
            <a:extLst>
              <a:ext uri="{FF2B5EF4-FFF2-40B4-BE49-F238E27FC236}">
                <a16:creationId xmlns:a16="http://schemas.microsoft.com/office/drawing/2014/main" id="{199D343A-144D-4513-B795-A1B20549B8BA}"/>
              </a:ext>
            </a:extLst>
          </p:cNvPr>
          <p:cNvPicPr>
            <a:picLocks noChangeAspect="1" noChangeArrowheads="1" noCrop="1"/>
          </p:cNvPicPr>
          <p:nvPr/>
        </p:nvPicPr>
        <p:blipFill>
          <a:blip r:embed="rId4"/>
          <a:srcRect/>
          <a:stretch>
            <a:fillRect/>
          </a:stretch>
        </p:blipFill>
        <p:spPr bwMode="auto">
          <a:xfrm>
            <a:off x="6113451" y="3707846"/>
            <a:ext cx="2782899" cy="1708314"/>
          </a:xfrm>
          <a:prstGeom prst="rect">
            <a:avLst/>
          </a:prstGeom>
          <a:noFill/>
        </p:spPr>
      </p:pic>
      <p:pic>
        <p:nvPicPr>
          <p:cNvPr id="9" name="Picture 8">
            <a:extLst>
              <a:ext uri="{FF2B5EF4-FFF2-40B4-BE49-F238E27FC236}">
                <a16:creationId xmlns:a16="http://schemas.microsoft.com/office/drawing/2014/main" id="{9A558896-FE84-474A-8491-3891960F0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50" y="5957836"/>
            <a:ext cx="1080126" cy="662341"/>
          </a:xfrm>
          <a:prstGeom prst="rect">
            <a:avLst/>
          </a:prstGeom>
        </p:spPr>
      </p:pic>
    </p:spTree>
    <p:extLst>
      <p:ext uri="{BB962C8B-B14F-4D97-AF65-F5344CB8AC3E}">
        <p14:creationId xmlns:p14="http://schemas.microsoft.com/office/powerpoint/2010/main" val="153986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2" presetClass="entr" presetSubtype="4" fill="hold" nodeType="withEffect">
                                  <p:stCondLst>
                                    <p:cond delay="2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C60A4D-E3B4-46F0-B0FA-FD6CC0062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329" y="1421115"/>
            <a:ext cx="2168241" cy="1995473"/>
          </a:xfrm>
          <a:prstGeom prst="rect">
            <a:avLst/>
          </a:prstGeom>
        </p:spPr>
      </p:pic>
      <p:sp>
        <p:nvSpPr>
          <p:cNvPr id="5123" name="Rectangle 2"/>
          <p:cNvSpPr>
            <a:spLocks noGrp="1" noChangeArrowheads="1"/>
          </p:cNvSpPr>
          <p:nvPr>
            <p:ph type="title" idx="4294967295"/>
          </p:nvPr>
        </p:nvSpPr>
        <p:spPr>
          <a:xfrm>
            <a:off x="306151" y="759199"/>
            <a:ext cx="8707270" cy="590107"/>
          </a:xfrm>
        </p:spPr>
        <p:txBody>
          <a:bodyPr lIns="91440" tIns="45720" rIns="91440" bIns="45720" anchor="t"/>
          <a:lstStyle/>
          <a:p>
            <a:r>
              <a:rPr lang="en-US" sz="4000" dirty="0">
                <a:cs typeface="Times New Roman" pitchFamily="18" charset="0"/>
              </a:rPr>
              <a:t>Sponsor’s Role</a:t>
            </a:r>
            <a:endParaRPr lang="en-US" sz="4000" cap="all" dirty="0"/>
          </a:p>
        </p:txBody>
      </p:sp>
      <p:sp>
        <p:nvSpPr>
          <p:cNvPr id="5124" name="Rectangle 3"/>
          <p:cNvSpPr>
            <a:spLocks noGrp="1" noChangeArrowheads="1"/>
          </p:cNvSpPr>
          <p:nvPr>
            <p:ph type="body" idx="4294967295"/>
          </p:nvPr>
        </p:nvSpPr>
        <p:spPr>
          <a:xfrm>
            <a:off x="0" y="1524000"/>
            <a:ext cx="8458200" cy="660400"/>
          </a:xfrm>
        </p:spPr>
        <p:txBody>
          <a:bodyPr lIns="91440" tIns="45720" rIns="91440" bIns="45720"/>
          <a:lstStyle/>
          <a:p>
            <a:endParaRPr lang="en-US" sz="2000" dirty="0">
              <a:cs typeface="Times New Roman" pitchFamily="18" charset="0"/>
            </a:endParaRPr>
          </a:p>
          <a:p>
            <a:endParaRPr lang="en-US" sz="2000" dirty="0">
              <a:cs typeface="Times New Roman" pitchFamily="18" charset="0"/>
            </a:endParaRPr>
          </a:p>
        </p:txBody>
      </p:sp>
      <p:sp>
        <p:nvSpPr>
          <p:cNvPr id="6" name="TextBox 5"/>
          <p:cNvSpPr txBox="1"/>
          <p:nvPr/>
        </p:nvSpPr>
        <p:spPr>
          <a:xfrm>
            <a:off x="374743" y="1421115"/>
            <a:ext cx="7708714" cy="1800493"/>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The size and complexity of your project determines the appropriate Sponsor </a:t>
            </a:r>
          </a:p>
          <a:p>
            <a:pPr marL="228600" indent="-228600">
              <a:buClr>
                <a:schemeClr val="tx2"/>
              </a:buClr>
              <a:buFont typeface="Arial" pitchFamily="34" charset="0"/>
              <a:buChar char="•"/>
            </a:pPr>
            <a:r>
              <a:rPr lang="en-US" sz="2000" dirty="0">
                <a:latin typeface="+mn-lt"/>
              </a:rPr>
              <a:t>The bigger and more complex the project the….</a:t>
            </a:r>
          </a:p>
          <a:p>
            <a:pPr marL="628650" lvl="1" indent="-285750">
              <a:spcBef>
                <a:spcPts val="300"/>
              </a:spcBef>
              <a:buClr>
                <a:schemeClr val="tx2"/>
              </a:buClr>
              <a:buFont typeface="Wingdings" pitchFamily="2" charset="2"/>
              <a:buChar char="ü"/>
            </a:pPr>
            <a:r>
              <a:rPr lang="en-US" sz="1800" dirty="0">
                <a:latin typeface="+mn-lt"/>
              </a:rPr>
              <a:t>higher-up the sponsor needs to be in the organization </a:t>
            </a:r>
          </a:p>
          <a:p>
            <a:pPr marL="628650" lvl="1" indent="-285750">
              <a:spcBef>
                <a:spcPts val="300"/>
              </a:spcBef>
              <a:buClr>
                <a:schemeClr val="tx2"/>
              </a:buClr>
              <a:buFont typeface="Wingdings" pitchFamily="2" charset="2"/>
              <a:buChar char="ü"/>
            </a:pPr>
            <a:r>
              <a:rPr lang="en-US" sz="1800" dirty="0">
                <a:latin typeface="+mn-lt"/>
              </a:rPr>
              <a:t>the more prepared and qualified they need to be</a:t>
            </a:r>
          </a:p>
        </p:txBody>
      </p:sp>
      <p:sp>
        <p:nvSpPr>
          <p:cNvPr id="8" name="Slide Number Placeholder 1">
            <a:extLst>
              <a:ext uri="{FF2B5EF4-FFF2-40B4-BE49-F238E27FC236}">
                <a16:creationId xmlns:a16="http://schemas.microsoft.com/office/drawing/2014/main" id="{96063A29-49E2-45E1-9DEA-4F063C671737}"/>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18</a:t>
            </a:fld>
            <a:endParaRPr lang="en-US" sz="1600" dirty="0"/>
          </a:p>
        </p:txBody>
      </p:sp>
      <p:pic>
        <p:nvPicPr>
          <p:cNvPr id="9" name="Picture 3" descr="C:\Users\jperzel\Dropbox\JPI\Logos &amp; Materials\Workshops\Workshop Logo.JPG">
            <a:extLst>
              <a:ext uri="{FF2B5EF4-FFF2-40B4-BE49-F238E27FC236}">
                <a16:creationId xmlns:a16="http://schemas.microsoft.com/office/drawing/2014/main" id="{7EC75FE2-81EA-4859-AE30-0E24636729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2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77" y="1414949"/>
            <a:ext cx="8332163" cy="3085460"/>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It is the most critical time in the relationship</a:t>
            </a:r>
          </a:p>
          <a:p>
            <a:pPr marL="628650" lvl="1" indent="-285750">
              <a:spcBef>
                <a:spcPts val="300"/>
              </a:spcBef>
              <a:buClr>
                <a:schemeClr val="tx2"/>
              </a:buClr>
              <a:buFont typeface="Wingdings" pitchFamily="2" charset="2"/>
              <a:buChar char="ü"/>
            </a:pPr>
            <a:r>
              <a:rPr lang="en-US" sz="1800" dirty="0"/>
              <a:t>It is the beginning of forming the partnership required to be successful</a:t>
            </a:r>
          </a:p>
          <a:p>
            <a:pPr marL="628650" lvl="1" indent="-285750">
              <a:spcBef>
                <a:spcPts val="300"/>
              </a:spcBef>
              <a:buClr>
                <a:schemeClr val="tx2"/>
              </a:buClr>
              <a:buFont typeface="Wingdings" pitchFamily="2" charset="2"/>
              <a:buChar char="ü"/>
            </a:pPr>
            <a:r>
              <a:rPr lang="en-US" sz="1800" dirty="0">
                <a:latin typeface="+mn-lt"/>
              </a:rPr>
              <a:t>Sets the tone for the rest of the project</a:t>
            </a:r>
          </a:p>
          <a:p>
            <a:pPr marL="628650" lvl="1" indent="-285750">
              <a:spcBef>
                <a:spcPts val="300"/>
              </a:spcBef>
              <a:buClr>
                <a:schemeClr val="tx2"/>
              </a:buClr>
              <a:buFont typeface="Wingdings" pitchFamily="2" charset="2"/>
              <a:buChar char="ü"/>
            </a:pPr>
            <a:r>
              <a:rPr lang="en-US" sz="1800" dirty="0">
                <a:latin typeface="+mn-lt"/>
              </a:rPr>
              <a:t>Gives you a chance to define expectations for later referral</a:t>
            </a:r>
          </a:p>
          <a:p>
            <a:pPr marL="628650" lvl="1" indent="-285750">
              <a:spcBef>
                <a:spcPts val="0"/>
              </a:spcBef>
              <a:buClr>
                <a:schemeClr val="tx2"/>
              </a:buClr>
              <a:buFont typeface="Wingdings" pitchFamily="2" charset="2"/>
              <a:buChar char="ü"/>
            </a:pPr>
            <a:r>
              <a:rPr lang="en-US" sz="1800" dirty="0">
                <a:latin typeface="+mn-lt"/>
              </a:rPr>
              <a:t>It is often you first chance to get a feel for their personality    </a:t>
            </a:r>
          </a:p>
          <a:p>
            <a:pPr marL="628650" lvl="1" indent="-285750">
              <a:spcBef>
                <a:spcPts val="0"/>
              </a:spcBef>
              <a:buClr>
                <a:schemeClr val="tx2"/>
              </a:buClr>
              <a:buFont typeface="Wingdings" pitchFamily="2" charset="2"/>
              <a:buChar char="ü"/>
            </a:pPr>
            <a:r>
              <a:rPr lang="en-US" sz="1800" dirty="0"/>
              <a:t>Many times it is your chance at giving them a first impression of you</a:t>
            </a:r>
          </a:p>
          <a:p>
            <a:pPr marL="628650" lvl="1" indent="-285750">
              <a:spcBef>
                <a:spcPts val="300"/>
              </a:spcBef>
              <a:buClr>
                <a:schemeClr val="tx2"/>
              </a:buClr>
              <a:buFont typeface="Wingdings" pitchFamily="2" charset="2"/>
              <a:buChar char="ü"/>
            </a:pPr>
            <a:endParaRPr lang="en-US" sz="1800" dirty="0">
              <a:latin typeface="+mn-lt"/>
            </a:endParaRPr>
          </a:p>
          <a:p>
            <a:pPr marL="628650" lvl="1" indent="-285750">
              <a:spcBef>
                <a:spcPts val="300"/>
              </a:spcBef>
              <a:buClr>
                <a:schemeClr val="tx2"/>
              </a:buClr>
              <a:buFont typeface="Wingdings" pitchFamily="2" charset="2"/>
              <a:buChar char="ü"/>
            </a:pPr>
            <a:endParaRPr lang="en-US" sz="1800" dirty="0">
              <a:latin typeface="+mn-lt"/>
            </a:endParaRPr>
          </a:p>
          <a:p>
            <a:pPr>
              <a:buClr>
                <a:schemeClr val="tx2"/>
              </a:buClr>
            </a:pPr>
            <a:endParaRPr lang="en-US" dirty="0"/>
          </a:p>
        </p:txBody>
      </p:sp>
      <p:sp>
        <p:nvSpPr>
          <p:cNvPr id="9" name="Slide Number Placeholder 1">
            <a:extLst>
              <a:ext uri="{FF2B5EF4-FFF2-40B4-BE49-F238E27FC236}">
                <a16:creationId xmlns:a16="http://schemas.microsoft.com/office/drawing/2014/main" id="{2A7F244B-4F14-40BB-9583-52DBD33A6801}"/>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19</a:t>
            </a:fld>
            <a:endParaRPr lang="en-US" sz="1600" dirty="0"/>
          </a:p>
        </p:txBody>
      </p:sp>
      <p:pic>
        <p:nvPicPr>
          <p:cNvPr id="10" name="Picture 3" descr="C:\Users\jperzel\Dropbox\JPI\Logos &amp; Materials\Workshops\Workshop Logo.JPG">
            <a:extLst>
              <a:ext uri="{FF2B5EF4-FFF2-40B4-BE49-F238E27FC236}">
                <a16:creationId xmlns:a16="http://schemas.microsoft.com/office/drawing/2014/main" id="{364C9771-5C30-4D0A-B38C-725102EBF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87A66CC1-CEBE-49F8-A804-0995C6F8506C}"/>
              </a:ext>
            </a:extLst>
          </p:cNvPr>
          <p:cNvSpPr txBox="1">
            <a:spLocks noChangeArrowheads="1"/>
          </p:cNvSpPr>
          <p:nvPr/>
        </p:nvSpPr>
        <p:spPr bwMode="auto">
          <a:xfrm>
            <a:off x="245661" y="758282"/>
            <a:ext cx="8898339" cy="556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On-Boarding your Sponsor</a:t>
            </a:r>
            <a:endParaRPr lang="en-US" sz="4000" kern="0" cap="all" dirty="0"/>
          </a:p>
        </p:txBody>
      </p:sp>
    </p:spTree>
    <p:extLst>
      <p:ext uri="{BB962C8B-B14F-4D97-AF65-F5344CB8AC3E}">
        <p14:creationId xmlns:p14="http://schemas.microsoft.com/office/powerpoint/2010/main" val="369727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550" y="716573"/>
            <a:ext cx="8464550" cy="626452"/>
          </a:xfrm>
        </p:spPr>
        <p:txBody>
          <a:bodyPr/>
          <a:lstStyle/>
          <a:p>
            <a:pPr>
              <a:defRPr/>
            </a:pPr>
            <a:r>
              <a:rPr lang="en-US" sz="3800" dirty="0">
                <a:latin typeface="+mn-lt"/>
              </a:rPr>
              <a:t>How to Train your Dragon</a:t>
            </a:r>
          </a:p>
        </p:txBody>
      </p:sp>
      <p:sp>
        <p:nvSpPr>
          <p:cNvPr id="6147" name="Content Placeholder 2"/>
          <p:cNvSpPr>
            <a:spLocks noGrp="1"/>
          </p:cNvSpPr>
          <p:nvPr>
            <p:ph idx="1"/>
          </p:nvPr>
        </p:nvSpPr>
        <p:spPr>
          <a:xfrm>
            <a:off x="386862" y="1434872"/>
            <a:ext cx="8229600" cy="4191000"/>
          </a:xfrm>
        </p:spPr>
        <p:txBody>
          <a:bodyPr/>
          <a:lstStyle/>
          <a:p>
            <a:pPr marL="0" indent="0">
              <a:buClrTx/>
              <a:buNone/>
            </a:pPr>
            <a:r>
              <a:rPr lang="en-US" dirty="0"/>
              <a:t> </a:t>
            </a:r>
            <a:r>
              <a:rPr lang="en-US" dirty="0">
                <a:latin typeface="Arial Black" pitchFamily="34" charset="0"/>
              </a:rPr>
              <a:t>Agenda</a:t>
            </a:r>
          </a:p>
          <a:p>
            <a:pPr>
              <a:buClrTx/>
              <a:buFont typeface="Wingdings" pitchFamily="2" charset="2"/>
              <a:buChar char="§"/>
            </a:pPr>
            <a:r>
              <a:rPr lang="en-US" dirty="0"/>
              <a:t>Background/Introduction</a:t>
            </a:r>
          </a:p>
          <a:p>
            <a:pPr>
              <a:buClrTx/>
              <a:buFont typeface="Wingdings" pitchFamily="2" charset="2"/>
              <a:buChar char="§"/>
            </a:pPr>
            <a:r>
              <a:rPr lang="en-US" dirty="0"/>
              <a:t>Preparing for a Successful Project	</a:t>
            </a:r>
          </a:p>
          <a:p>
            <a:pPr>
              <a:buClrTx/>
              <a:buFont typeface="Wingdings" pitchFamily="2" charset="2"/>
              <a:buChar char="§"/>
            </a:pPr>
            <a:r>
              <a:rPr lang="en-US" dirty="0"/>
              <a:t>What if your Sponsor is …</a:t>
            </a:r>
          </a:p>
          <a:p>
            <a:pPr>
              <a:buClrTx/>
              <a:buFont typeface="Wingdings" pitchFamily="2" charset="2"/>
              <a:buChar char="§"/>
            </a:pPr>
            <a:r>
              <a:rPr lang="en-US" dirty="0"/>
              <a:t>Hints and Tips</a:t>
            </a:r>
          </a:p>
          <a:p>
            <a:pPr>
              <a:buClrTx/>
              <a:buFont typeface="Wingdings" pitchFamily="2" charset="2"/>
              <a:buChar char="§"/>
            </a:pPr>
            <a:r>
              <a:rPr lang="en-US" dirty="0">
                <a:cs typeface="Times New Roman" pitchFamily="18" charset="0"/>
              </a:rPr>
              <a:t>Final Thoughts</a:t>
            </a:r>
            <a:r>
              <a:rPr lang="en-US" dirty="0"/>
              <a:t> 	</a:t>
            </a:r>
          </a:p>
          <a:p>
            <a:pPr marL="0" indent="0">
              <a:buNone/>
            </a:pPr>
            <a:r>
              <a:rPr lang="en-US" dirty="0"/>
              <a:t>I will need 2 Scribes</a:t>
            </a:r>
          </a:p>
          <a:p>
            <a:pPr marL="0" indent="0">
              <a:buNone/>
            </a:pPr>
            <a:endParaRPr lang="en-US" dirty="0"/>
          </a:p>
        </p:txBody>
      </p:sp>
      <p:sp>
        <p:nvSpPr>
          <p:cNvPr id="2" name="Slide Number Placeholder 1"/>
          <p:cNvSpPr>
            <a:spLocks noGrp="1"/>
          </p:cNvSpPr>
          <p:nvPr>
            <p:ph type="sldNum" sz="quarter" idx="4294967295"/>
          </p:nvPr>
        </p:nvSpPr>
        <p:spPr>
          <a:xfrm>
            <a:off x="4357831" y="6244325"/>
            <a:ext cx="457200" cy="231775"/>
          </a:xfrm>
          <a:prstGeom prst="rect">
            <a:avLst/>
          </a:prstGeom>
        </p:spPr>
        <p:txBody>
          <a:bodyPr/>
          <a:lstStyle/>
          <a:p>
            <a:fld id="{F6F13478-7826-4584-AC9B-50A54274F78F}" type="slidenum">
              <a:rPr lang="en-US" sz="1600" smtClean="0"/>
              <a:pPr/>
              <a:t>2</a:t>
            </a:fld>
            <a:endParaRPr lang="en-US" sz="1600" dirty="0"/>
          </a:p>
        </p:txBody>
      </p:sp>
      <p:pic>
        <p:nvPicPr>
          <p:cNvPr id="7"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117" y="1414949"/>
            <a:ext cx="8332163" cy="3477875"/>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What to cover during the process</a:t>
            </a:r>
          </a:p>
          <a:p>
            <a:pPr marL="628650" lvl="1" indent="-285750">
              <a:spcBef>
                <a:spcPts val="300"/>
              </a:spcBef>
              <a:buClr>
                <a:schemeClr val="tx2"/>
              </a:buClr>
              <a:buFont typeface="Wingdings" pitchFamily="2" charset="2"/>
              <a:buChar char="ü"/>
            </a:pPr>
            <a:r>
              <a:rPr lang="en-US" sz="1800" dirty="0">
                <a:latin typeface="+mn-lt"/>
              </a:rPr>
              <a:t>Confirm their experience and understanding of the role</a:t>
            </a:r>
          </a:p>
          <a:p>
            <a:pPr marL="628650" lvl="1" indent="-285750">
              <a:spcBef>
                <a:spcPts val="300"/>
              </a:spcBef>
              <a:buClr>
                <a:schemeClr val="tx2"/>
              </a:buClr>
              <a:buFont typeface="Wingdings" pitchFamily="2" charset="2"/>
              <a:buChar char="ü"/>
            </a:pPr>
            <a:r>
              <a:rPr lang="en-US" sz="1800" dirty="0">
                <a:latin typeface="+mn-lt"/>
              </a:rPr>
              <a:t>Determine Project Charter</a:t>
            </a:r>
          </a:p>
          <a:p>
            <a:pPr marL="628650" lvl="1" indent="-285750">
              <a:spcBef>
                <a:spcPts val="300"/>
              </a:spcBef>
              <a:buClr>
                <a:schemeClr val="tx2"/>
              </a:buClr>
              <a:buFont typeface="Wingdings" pitchFamily="2" charset="2"/>
              <a:buChar char="ü"/>
            </a:pPr>
            <a:r>
              <a:rPr lang="en-US" sz="1800" dirty="0">
                <a:latin typeface="+mn-lt"/>
              </a:rPr>
              <a:t>Define milestone deadlines</a:t>
            </a:r>
          </a:p>
          <a:p>
            <a:pPr marL="628650" lvl="1" indent="-285750">
              <a:spcBef>
                <a:spcPts val="300"/>
              </a:spcBef>
              <a:buClr>
                <a:schemeClr val="tx2"/>
              </a:buClr>
              <a:buFont typeface="Wingdings" pitchFamily="2" charset="2"/>
              <a:buChar char="ü"/>
            </a:pPr>
            <a:r>
              <a:rPr lang="en-US" sz="1800" dirty="0">
                <a:latin typeface="+mn-lt"/>
              </a:rPr>
              <a:t>Identify Resource needs: general and specific </a:t>
            </a:r>
          </a:p>
          <a:p>
            <a:pPr marL="628650" lvl="1" indent="-285750">
              <a:spcBef>
                <a:spcPts val="300"/>
              </a:spcBef>
              <a:buClr>
                <a:schemeClr val="tx2"/>
              </a:buClr>
              <a:buFont typeface="Wingdings" pitchFamily="2" charset="2"/>
              <a:buChar char="ü"/>
            </a:pPr>
            <a:r>
              <a:rPr lang="en-US" sz="1800" dirty="0">
                <a:latin typeface="+mn-lt"/>
              </a:rPr>
              <a:t>Define expectations of the people on the project team</a:t>
            </a:r>
          </a:p>
          <a:p>
            <a:pPr marL="628650" lvl="1" indent="-285750">
              <a:spcBef>
                <a:spcPts val="300"/>
              </a:spcBef>
              <a:buClr>
                <a:schemeClr val="tx2"/>
              </a:buClr>
              <a:buFont typeface="Wingdings" pitchFamily="2" charset="2"/>
              <a:buChar char="ü"/>
            </a:pPr>
            <a:r>
              <a:rPr lang="en-US" sz="1800" dirty="0">
                <a:latin typeface="+mn-lt"/>
              </a:rPr>
              <a:t>Determine standard project communications: format(s) and timing</a:t>
            </a:r>
          </a:p>
          <a:p>
            <a:pPr marL="628650" lvl="1" indent="-285750">
              <a:spcBef>
                <a:spcPts val="300"/>
              </a:spcBef>
              <a:buClr>
                <a:schemeClr val="tx2"/>
              </a:buClr>
              <a:buFont typeface="Wingdings" pitchFamily="2" charset="2"/>
              <a:buChar char="ü"/>
            </a:pPr>
            <a:r>
              <a:rPr lang="en-US" sz="1800" dirty="0"/>
              <a:t>Best way to work with and contact them in the event of an urgent need</a:t>
            </a:r>
          </a:p>
          <a:p>
            <a:pPr marL="628650" lvl="1" indent="-285750">
              <a:spcBef>
                <a:spcPts val="300"/>
              </a:spcBef>
              <a:buClr>
                <a:schemeClr val="tx2"/>
              </a:buClr>
              <a:buFont typeface="Wingdings" pitchFamily="2" charset="2"/>
              <a:buChar char="ü"/>
            </a:pPr>
            <a:r>
              <a:rPr lang="en-US" sz="1800" dirty="0">
                <a:latin typeface="+mn-lt"/>
              </a:rPr>
              <a:t>Confirm what is their role, and what is not their role</a:t>
            </a:r>
          </a:p>
          <a:p>
            <a:pPr>
              <a:buClr>
                <a:schemeClr val="tx2"/>
              </a:buClr>
            </a:pPr>
            <a:endParaRPr lang="en-US" dirty="0"/>
          </a:p>
        </p:txBody>
      </p:sp>
      <p:sp>
        <p:nvSpPr>
          <p:cNvPr id="9" name="Slide Number Placeholder 1">
            <a:extLst>
              <a:ext uri="{FF2B5EF4-FFF2-40B4-BE49-F238E27FC236}">
                <a16:creationId xmlns:a16="http://schemas.microsoft.com/office/drawing/2014/main" id="{2A7F244B-4F14-40BB-9583-52DBD33A6801}"/>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20</a:t>
            </a:fld>
            <a:endParaRPr lang="en-US" sz="1600" dirty="0"/>
          </a:p>
        </p:txBody>
      </p:sp>
      <p:pic>
        <p:nvPicPr>
          <p:cNvPr id="10" name="Picture 3" descr="C:\Users\jperzel\Dropbox\JPI\Logos &amp; Materials\Workshops\Workshop Logo.JPG">
            <a:extLst>
              <a:ext uri="{FF2B5EF4-FFF2-40B4-BE49-F238E27FC236}">
                <a16:creationId xmlns:a16="http://schemas.microsoft.com/office/drawing/2014/main" id="{364C9771-5C30-4D0A-B38C-725102EBF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87A66CC1-CEBE-49F8-A804-0995C6F8506C}"/>
              </a:ext>
            </a:extLst>
          </p:cNvPr>
          <p:cNvSpPr txBox="1">
            <a:spLocks noChangeArrowheads="1"/>
          </p:cNvSpPr>
          <p:nvPr/>
        </p:nvSpPr>
        <p:spPr bwMode="auto">
          <a:xfrm>
            <a:off x="245661" y="758282"/>
            <a:ext cx="8898339" cy="556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On-Boarding your Sponsor</a:t>
            </a:r>
            <a:endParaRPr lang="en-US" sz="4000" kern="0" cap="all" dirty="0"/>
          </a:p>
        </p:txBody>
      </p:sp>
      <p:pic>
        <p:nvPicPr>
          <p:cNvPr id="6" name="Picture 5">
            <a:extLst>
              <a:ext uri="{FF2B5EF4-FFF2-40B4-BE49-F238E27FC236}">
                <a16:creationId xmlns:a16="http://schemas.microsoft.com/office/drawing/2014/main" id="{F2D463DE-E2EE-45D2-AF47-A782EAFA9270}"/>
              </a:ext>
            </a:extLst>
          </p:cNvPr>
          <p:cNvPicPr>
            <a:picLocks noChangeAspect="1"/>
          </p:cNvPicPr>
          <p:nvPr/>
        </p:nvPicPr>
        <p:blipFill>
          <a:blip r:embed="rId4" cstate="print"/>
          <a:stretch>
            <a:fillRect/>
          </a:stretch>
        </p:blipFill>
        <p:spPr>
          <a:xfrm>
            <a:off x="6643200" y="1542119"/>
            <a:ext cx="2380522" cy="1592322"/>
          </a:xfrm>
          <a:prstGeom prst="rect">
            <a:avLst/>
          </a:prstGeom>
        </p:spPr>
      </p:pic>
      <p:pic>
        <p:nvPicPr>
          <p:cNvPr id="7" name="Picture 6">
            <a:extLst>
              <a:ext uri="{FF2B5EF4-FFF2-40B4-BE49-F238E27FC236}">
                <a16:creationId xmlns:a16="http://schemas.microsoft.com/office/drawing/2014/main" id="{7C6751E5-D542-48FE-B57B-4A16E83DC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50" y="5957836"/>
            <a:ext cx="1080126" cy="662341"/>
          </a:xfrm>
          <a:prstGeom prst="rect">
            <a:avLst/>
          </a:prstGeom>
        </p:spPr>
      </p:pic>
    </p:spTree>
    <p:extLst>
      <p:ext uri="{BB962C8B-B14F-4D97-AF65-F5344CB8AC3E}">
        <p14:creationId xmlns:p14="http://schemas.microsoft.com/office/powerpoint/2010/main" val="47639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691" y="1336794"/>
            <a:ext cx="7874759" cy="3888244"/>
          </a:xfrm>
          <a:prstGeom prst="rect">
            <a:avLst/>
          </a:prstGeom>
          <a:noFill/>
        </p:spPr>
        <p:txBody>
          <a:bodyPr wrap="square" rtlCol="0">
            <a:spAutoFit/>
          </a:bodyPr>
          <a:lstStyle/>
          <a:p>
            <a:pPr marL="228600" lvl="1" indent="-228600">
              <a:spcBef>
                <a:spcPts val="400"/>
              </a:spcBef>
              <a:buClr>
                <a:schemeClr val="tx2"/>
              </a:buClr>
              <a:buFont typeface="Arial" charset="0"/>
              <a:buChar char="•"/>
              <a:defRPr/>
            </a:pPr>
            <a:r>
              <a:rPr lang="en-US" sz="2000" kern="0" dirty="0">
                <a:latin typeface="+mn-lt"/>
                <a:cs typeface="Times New Roman" pitchFamily="18" charset="0"/>
              </a:rPr>
              <a:t>Make sure to speak the sponsor’s language:</a:t>
            </a:r>
          </a:p>
          <a:p>
            <a:pPr marL="628650" lvl="1" indent="-285750">
              <a:spcBef>
                <a:spcPts val="300"/>
              </a:spcBef>
              <a:buClr>
                <a:schemeClr val="tx2"/>
              </a:buClr>
              <a:buFont typeface="Wingdings" pitchFamily="2" charset="2"/>
              <a:buChar char="ü"/>
            </a:pPr>
            <a:r>
              <a:rPr lang="en-US" sz="1800" dirty="0">
                <a:latin typeface="+mn-lt"/>
              </a:rPr>
              <a:t>Business</a:t>
            </a:r>
          </a:p>
          <a:p>
            <a:pPr marL="628650" lvl="1" indent="-285750">
              <a:spcBef>
                <a:spcPts val="300"/>
              </a:spcBef>
              <a:buClr>
                <a:schemeClr val="tx2"/>
              </a:buClr>
              <a:buFont typeface="Wingdings" pitchFamily="2" charset="2"/>
              <a:buChar char="ü"/>
            </a:pPr>
            <a:r>
              <a:rPr lang="en-US" sz="1800" dirty="0">
                <a:latin typeface="+mn-lt"/>
              </a:rPr>
              <a:t>Finance/Revenue/Benefits/ROI</a:t>
            </a:r>
          </a:p>
          <a:p>
            <a:pPr marL="228600" lvl="1" indent="-228600">
              <a:spcBef>
                <a:spcPts val="400"/>
              </a:spcBef>
              <a:buClr>
                <a:schemeClr val="tx2"/>
              </a:buClr>
              <a:buFont typeface="Arial" charset="0"/>
              <a:buChar char="•"/>
              <a:defRPr/>
            </a:pPr>
            <a:r>
              <a:rPr lang="en-US" sz="2000" kern="0" dirty="0">
                <a:latin typeface="+mn-lt"/>
                <a:cs typeface="Times New Roman" pitchFamily="18" charset="0"/>
              </a:rPr>
              <a:t>Remember the sponsor cares about: </a:t>
            </a:r>
          </a:p>
          <a:p>
            <a:pPr marL="628650" lvl="1" indent="-285750">
              <a:spcBef>
                <a:spcPts val="300"/>
              </a:spcBef>
              <a:buClr>
                <a:schemeClr val="tx2"/>
              </a:buClr>
              <a:buFont typeface="Wingdings" pitchFamily="2" charset="2"/>
              <a:buChar char="ü"/>
            </a:pPr>
            <a:r>
              <a:rPr lang="en-US" sz="1800" dirty="0">
                <a:latin typeface="+mn-lt"/>
              </a:rPr>
              <a:t>Outcomes</a:t>
            </a:r>
          </a:p>
          <a:p>
            <a:pPr marL="628650" lvl="1" indent="-285750">
              <a:spcBef>
                <a:spcPts val="300"/>
              </a:spcBef>
              <a:buClr>
                <a:schemeClr val="tx2"/>
              </a:buClr>
              <a:buFont typeface="Wingdings" pitchFamily="2" charset="2"/>
              <a:buChar char="ü"/>
            </a:pPr>
            <a:r>
              <a:rPr lang="en-US" sz="1800" dirty="0">
                <a:latin typeface="+mn-lt"/>
              </a:rPr>
              <a:t>Life after the project is complete</a:t>
            </a:r>
          </a:p>
          <a:p>
            <a:pPr marL="628650" lvl="1" indent="-285750">
              <a:spcBef>
                <a:spcPts val="300"/>
              </a:spcBef>
              <a:buClr>
                <a:schemeClr val="tx2"/>
              </a:buClr>
              <a:buFont typeface="Wingdings" pitchFamily="2" charset="2"/>
              <a:buChar char="ü"/>
            </a:pPr>
            <a:r>
              <a:rPr lang="en-US" sz="1800" dirty="0">
                <a:latin typeface="+mn-lt"/>
              </a:rPr>
              <a:t>Looking good to their peers and their boss</a:t>
            </a:r>
          </a:p>
          <a:p>
            <a:pPr marL="228600" lvl="1" indent="-228600">
              <a:spcBef>
                <a:spcPts val="400"/>
              </a:spcBef>
              <a:buClr>
                <a:schemeClr val="tx2"/>
              </a:buClr>
              <a:buFont typeface="Arial" charset="0"/>
              <a:buChar char="•"/>
              <a:defRPr/>
            </a:pPr>
            <a:r>
              <a:rPr lang="en-US" sz="2000" kern="0" dirty="0">
                <a:cs typeface="Times New Roman" pitchFamily="18" charset="0"/>
              </a:rPr>
              <a:t>Remember you are the project expert</a:t>
            </a:r>
          </a:p>
          <a:p>
            <a:pPr marL="628650" lvl="1" indent="-285750">
              <a:spcBef>
                <a:spcPts val="300"/>
              </a:spcBef>
              <a:buClr>
                <a:schemeClr val="tx2"/>
              </a:buClr>
              <a:buFont typeface="Wingdings" pitchFamily="2" charset="2"/>
              <a:buChar char="ü"/>
            </a:pPr>
            <a:r>
              <a:rPr lang="en-US" sz="1800" dirty="0"/>
              <a:t>They are the business/application/process/technology expert</a:t>
            </a:r>
          </a:p>
          <a:p>
            <a:pPr marL="628650" lvl="1" indent="-285750">
              <a:spcBef>
                <a:spcPts val="300"/>
              </a:spcBef>
              <a:buClr>
                <a:schemeClr val="tx2"/>
              </a:buClr>
              <a:buFont typeface="Wingdings" pitchFamily="2" charset="2"/>
              <a:buChar char="ü"/>
            </a:pPr>
            <a:r>
              <a:rPr lang="en-US" sz="1800" dirty="0"/>
              <a:t>They are most likely more experienced with managing staff and/or processes than with sponsoring projects </a:t>
            </a:r>
          </a:p>
          <a:p>
            <a:pPr marL="628650" lvl="1" indent="-285750">
              <a:spcBef>
                <a:spcPts val="300"/>
              </a:spcBef>
              <a:buClr>
                <a:schemeClr val="tx2"/>
              </a:buClr>
              <a:buFont typeface="Wingdings" pitchFamily="2" charset="2"/>
              <a:buChar char="ü"/>
            </a:pPr>
            <a:endParaRPr lang="en-US" sz="1800" dirty="0">
              <a:latin typeface="+mn-lt"/>
            </a:endParaRPr>
          </a:p>
        </p:txBody>
      </p:sp>
      <p:sp>
        <p:nvSpPr>
          <p:cNvPr id="6" name="Slide Number Placeholder 1">
            <a:extLst>
              <a:ext uri="{FF2B5EF4-FFF2-40B4-BE49-F238E27FC236}">
                <a16:creationId xmlns:a16="http://schemas.microsoft.com/office/drawing/2014/main" id="{60FF3344-D184-4B15-A23C-01823499B03D}"/>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21</a:t>
            </a:fld>
            <a:endParaRPr lang="en-US" sz="1600" dirty="0"/>
          </a:p>
        </p:txBody>
      </p:sp>
      <p:pic>
        <p:nvPicPr>
          <p:cNvPr id="7" name="Picture 3" descr="C:\Users\jperzel\Dropbox\JPI\Logos &amp; Materials\Workshops\Workshop Logo.JPG">
            <a:extLst>
              <a:ext uri="{FF2B5EF4-FFF2-40B4-BE49-F238E27FC236}">
                <a16:creationId xmlns:a16="http://schemas.microsoft.com/office/drawing/2014/main" id="{B630B81F-07C7-45E6-A18F-9E36EF2A8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97CD2FA4-9207-4948-AE07-9CE3D650ADB4}"/>
              </a:ext>
            </a:extLst>
          </p:cNvPr>
          <p:cNvSpPr txBox="1">
            <a:spLocks noChangeArrowheads="1"/>
          </p:cNvSpPr>
          <p:nvPr/>
        </p:nvSpPr>
        <p:spPr bwMode="auto">
          <a:xfrm>
            <a:off x="245661" y="747131"/>
            <a:ext cx="8898339" cy="589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On-Boarding your Sponsor</a:t>
            </a:r>
          </a:p>
        </p:txBody>
      </p:sp>
    </p:spTree>
    <p:extLst>
      <p:ext uri="{BB962C8B-B14F-4D97-AF65-F5344CB8AC3E}">
        <p14:creationId xmlns:p14="http://schemas.microsoft.com/office/powerpoint/2010/main" val="2613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077" y="1414949"/>
            <a:ext cx="8332163" cy="4493538"/>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Be a good listener</a:t>
            </a:r>
          </a:p>
          <a:p>
            <a:pPr marL="228600" indent="-228600">
              <a:spcBef>
                <a:spcPts val="400"/>
              </a:spcBef>
              <a:buClr>
                <a:schemeClr val="tx2"/>
              </a:buClr>
              <a:buFont typeface="Arial" charset="0"/>
              <a:buChar char="•"/>
              <a:defRPr/>
            </a:pPr>
            <a:r>
              <a:rPr lang="en-US" sz="2000" kern="0" dirty="0">
                <a:latin typeface="+mn-lt"/>
                <a:cs typeface="Times New Roman" pitchFamily="18" charset="0"/>
              </a:rPr>
              <a:t>Be a good communicator</a:t>
            </a:r>
          </a:p>
          <a:p>
            <a:pPr marL="228600" indent="-228600">
              <a:spcBef>
                <a:spcPts val="400"/>
              </a:spcBef>
              <a:buClr>
                <a:schemeClr val="tx2"/>
              </a:buClr>
              <a:buFont typeface="Arial" charset="0"/>
              <a:buChar char="•"/>
              <a:defRPr/>
            </a:pPr>
            <a:r>
              <a:rPr lang="en-US" sz="2000" kern="0" dirty="0">
                <a:latin typeface="+mn-lt"/>
                <a:cs typeface="Times New Roman" pitchFamily="18" charset="0"/>
              </a:rPr>
              <a:t>Adapt to different personality styles</a:t>
            </a:r>
          </a:p>
          <a:p>
            <a:pPr marL="228600" indent="-228600">
              <a:spcBef>
                <a:spcPts val="400"/>
              </a:spcBef>
              <a:buClr>
                <a:schemeClr val="tx2"/>
              </a:buClr>
              <a:buFont typeface="Arial" charset="0"/>
              <a:buChar char="•"/>
              <a:defRPr/>
            </a:pPr>
            <a:r>
              <a:rPr lang="en-US" sz="2000" kern="0" dirty="0">
                <a:latin typeface="+mn-lt"/>
                <a:cs typeface="Times New Roman" pitchFamily="18" charset="0"/>
              </a:rPr>
              <a:t>Understand the business/application</a:t>
            </a:r>
          </a:p>
          <a:p>
            <a:pPr marL="228600" indent="-228600">
              <a:spcBef>
                <a:spcPts val="400"/>
              </a:spcBef>
              <a:buClr>
                <a:schemeClr val="tx2"/>
              </a:buClr>
              <a:buFont typeface="Arial" charset="0"/>
              <a:buChar char="•"/>
              <a:defRPr/>
            </a:pPr>
            <a:r>
              <a:rPr lang="en-US" sz="2000" kern="0" dirty="0">
                <a:latin typeface="+mn-lt"/>
                <a:cs typeface="Times New Roman" pitchFamily="18" charset="0"/>
              </a:rPr>
              <a:t>Be well networked – internally and externally</a:t>
            </a:r>
          </a:p>
          <a:p>
            <a:pPr marL="228600" indent="-228600">
              <a:spcBef>
                <a:spcPts val="400"/>
              </a:spcBef>
              <a:buClr>
                <a:schemeClr val="tx2"/>
              </a:buClr>
              <a:buFont typeface="Arial" charset="0"/>
              <a:buChar char="•"/>
              <a:defRPr/>
            </a:pPr>
            <a:r>
              <a:rPr lang="en-US" sz="2000" kern="0" dirty="0">
                <a:latin typeface="+mn-lt"/>
                <a:cs typeface="Times New Roman" pitchFamily="18" charset="0"/>
              </a:rPr>
              <a:t>Have the vision of how the project will meet enterprise goals and objectives</a:t>
            </a:r>
          </a:p>
          <a:p>
            <a:pPr marL="228600" indent="-228600">
              <a:spcBef>
                <a:spcPts val="400"/>
              </a:spcBef>
              <a:buClr>
                <a:schemeClr val="tx2"/>
              </a:buClr>
              <a:buFont typeface="Arial" charset="0"/>
              <a:buChar char="•"/>
              <a:defRPr/>
            </a:pPr>
            <a:r>
              <a:rPr lang="en-US" sz="2000" kern="0" dirty="0">
                <a:latin typeface="+mn-lt"/>
                <a:cs typeface="Times New Roman" pitchFamily="18" charset="0"/>
              </a:rPr>
              <a:t>Have the authority and influence across the project landscape </a:t>
            </a:r>
          </a:p>
          <a:p>
            <a:pPr marL="228600" indent="-228600">
              <a:spcBef>
                <a:spcPts val="400"/>
              </a:spcBef>
              <a:buClr>
                <a:schemeClr val="tx2"/>
              </a:buClr>
              <a:buFont typeface="Arial" charset="0"/>
              <a:buChar char="•"/>
              <a:defRPr/>
            </a:pPr>
            <a:r>
              <a:rPr lang="en-US" sz="2000" kern="0" dirty="0">
                <a:latin typeface="+mn-lt"/>
                <a:cs typeface="Times New Roman" pitchFamily="18" charset="0"/>
              </a:rPr>
              <a:t>Be engaged – and invested in the outcome</a:t>
            </a:r>
          </a:p>
          <a:p>
            <a:pPr marL="228600" indent="-228600">
              <a:spcBef>
                <a:spcPts val="400"/>
              </a:spcBef>
              <a:buClr>
                <a:schemeClr val="tx2"/>
              </a:buClr>
              <a:buFont typeface="Arial" charset="0"/>
              <a:buChar char="•"/>
              <a:defRPr/>
            </a:pPr>
            <a:r>
              <a:rPr lang="en-US" sz="2000" kern="0" dirty="0">
                <a:latin typeface="+mn-lt"/>
                <a:cs typeface="Times New Roman" pitchFamily="18" charset="0"/>
              </a:rPr>
              <a:t>Provide Yeah, Rah, Rah!</a:t>
            </a:r>
          </a:p>
          <a:p>
            <a:pPr marL="228600" indent="-228600">
              <a:spcBef>
                <a:spcPts val="400"/>
              </a:spcBef>
              <a:buClr>
                <a:schemeClr val="tx2"/>
              </a:buClr>
              <a:buFont typeface="Arial" charset="0"/>
              <a:buChar char="•"/>
              <a:defRPr/>
            </a:pPr>
            <a:r>
              <a:rPr lang="en-US" sz="2000" kern="0" dirty="0">
                <a:latin typeface="+mn-lt"/>
                <a:cs typeface="Times New Roman" pitchFamily="18" charset="0"/>
              </a:rPr>
              <a:t>Follow the PM’s direction</a:t>
            </a:r>
          </a:p>
          <a:p>
            <a:pPr>
              <a:buClr>
                <a:schemeClr val="tx2"/>
              </a:buClr>
            </a:pPr>
            <a:endParaRPr lang="en-US" dirty="0"/>
          </a:p>
        </p:txBody>
      </p:sp>
      <p:sp>
        <p:nvSpPr>
          <p:cNvPr id="9" name="Slide Number Placeholder 1">
            <a:extLst>
              <a:ext uri="{FF2B5EF4-FFF2-40B4-BE49-F238E27FC236}">
                <a16:creationId xmlns:a16="http://schemas.microsoft.com/office/drawing/2014/main" id="{2A7F244B-4F14-40BB-9583-52DBD33A6801}"/>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22</a:t>
            </a:fld>
            <a:endParaRPr lang="en-US" sz="1600" dirty="0"/>
          </a:p>
        </p:txBody>
      </p:sp>
      <p:pic>
        <p:nvPicPr>
          <p:cNvPr id="10" name="Picture 3" descr="C:\Users\jperzel\Dropbox\JPI\Logos &amp; Materials\Workshops\Workshop Logo.JPG">
            <a:extLst>
              <a:ext uri="{FF2B5EF4-FFF2-40B4-BE49-F238E27FC236}">
                <a16:creationId xmlns:a16="http://schemas.microsoft.com/office/drawing/2014/main" id="{364C9771-5C30-4D0A-B38C-725102EBF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87A66CC1-CEBE-49F8-A804-0995C6F8506C}"/>
              </a:ext>
            </a:extLst>
          </p:cNvPr>
          <p:cNvSpPr txBox="1">
            <a:spLocks noChangeArrowheads="1"/>
          </p:cNvSpPr>
          <p:nvPr/>
        </p:nvSpPr>
        <p:spPr bwMode="auto">
          <a:xfrm>
            <a:off x="245661" y="758282"/>
            <a:ext cx="8898339" cy="556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Sponsor Attributes</a:t>
            </a:r>
            <a:endParaRPr lang="en-US" sz="4000" kern="0" cap="all" dirty="0"/>
          </a:p>
        </p:txBody>
      </p:sp>
      <p:pic>
        <p:nvPicPr>
          <p:cNvPr id="6" name="Picture 5">
            <a:extLst>
              <a:ext uri="{FF2B5EF4-FFF2-40B4-BE49-F238E27FC236}">
                <a16:creationId xmlns:a16="http://schemas.microsoft.com/office/drawing/2014/main" id="{88009636-21E0-416F-9E28-509D0B77F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 y="5957836"/>
            <a:ext cx="1080126" cy="662341"/>
          </a:xfrm>
          <a:prstGeom prst="rect">
            <a:avLst/>
          </a:prstGeom>
        </p:spPr>
      </p:pic>
    </p:spTree>
    <p:extLst>
      <p:ext uri="{BB962C8B-B14F-4D97-AF65-F5344CB8AC3E}">
        <p14:creationId xmlns:p14="http://schemas.microsoft.com/office/powerpoint/2010/main" val="157307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wipe(down)">
                                      <p:cBhvr>
                                        <p:cTn id="7" dur="580">
                                          <p:stCondLst>
                                            <p:cond delay="0"/>
                                          </p:stCondLst>
                                        </p:cTn>
                                        <p:tgtEl>
                                          <p:spTgt spid="4">
                                            <p:txEl>
                                              <p:pRg st="9" end="9"/>
                                            </p:txEl>
                                          </p:spTgt>
                                        </p:tgtEl>
                                      </p:cBhvr>
                                    </p:animEffect>
                                    <p:anim calcmode="lin" valueType="num">
                                      <p:cBhvr>
                                        <p:cTn id="8"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9" end="9"/>
                                            </p:txEl>
                                          </p:spTgt>
                                        </p:tgtEl>
                                      </p:cBhvr>
                                      <p:to x="100000" y="60000"/>
                                    </p:animScale>
                                    <p:animScale>
                                      <p:cBhvr>
                                        <p:cTn id="14" dur="166" decel="50000">
                                          <p:stCondLst>
                                            <p:cond delay="676"/>
                                          </p:stCondLst>
                                        </p:cTn>
                                        <p:tgtEl>
                                          <p:spTgt spid="4">
                                            <p:txEl>
                                              <p:pRg st="9" end="9"/>
                                            </p:txEl>
                                          </p:spTgt>
                                        </p:tgtEl>
                                      </p:cBhvr>
                                      <p:to x="100000" y="100000"/>
                                    </p:animScale>
                                    <p:animScale>
                                      <p:cBhvr>
                                        <p:cTn id="15" dur="26">
                                          <p:stCondLst>
                                            <p:cond delay="1312"/>
                                          </p:stCondLst>
                                        </p:cTn>
                                        <p:tgtEl>
                                          <p:spTgt spid="4">
                                            <p:txEl>
                                              <p:pRg st="9" end="9"/>
                                            </p:txEl>
                                          </p:spTgt>
                                        </p:tgtEl>
                                      </p:cBhvr>
                                      <p:to x="100000" y="80000"/>
                                    </p:animScale>
                                    <p:animScale>
                                      <p:cBhvr>
                                        <p:cTn id="16" dur="166" decel="50000">
                                          <p:stCondLst>
                                            <p:cond delay="1338"/>
                                          </p:stCondLst>
                                        </p:cTn>
                                        <p:tgtEl>
                                          <p:spTgt spid="4">
                                            <p:txEl>
                                              <p:pRg st="9" end="9"/>
                                            </p:txEl>
                                          </p:spTgt>
                                        </p:tgtEl>
                                      </p:cBhvr>
                                      <p:to x="100000" y="100000"/>
                                    </p:animScale>
                                    <p:animScale>
                                      <p:cBhvr>
                                        <p:cTn id="17" dur="26">
                                          <p:stCondLst>
                                            <p:cond delay="1642"/>
                                          </p:stCondLst>
                                        </p:cTn>
                                        <p:tgtEl>
                                          <p:spTgt spid="4">
                                            <p:txEl>
                                              <p:pRg st="9" end="9"/>
                                            </p:txEl>
                                          </p:spTgt>
                                        </p:tgtEl>
                                      </p:cBhvr>
                                      <p:to x="100000" y="90000"/>
                                    </p:animScale>
                                    <p:animScale>
                                      <p:cBhvr>
                                        <p:cTn id="18" dur="166" decel="50000">
                                          <p:stCondLst>
                                            <p:cond delay="1668"/>
                                          </p:stCondLst>
                                        </p:cTn>
                                        <p:tgtEl>
                                          <p:spTgt spid="4">
                                            <p:txEl>
                                              <p:pRg st="9" end="9"/>
                                            </p:txEl>
                                          </p:spTgt>
                                        </p:tgtEl>
                                      </p:cBhvr>
                                      <p:to x="100000" y="100000"/>
                                    </p:animScale>
                                    <p:animScale>
                                      <p:cBhvr>
                                        <p:cTn id="19" dur="26">
                                          <p:stCondLst>
                                            <p:cond delay="1808"/>
                                          </p:stCondLst>
                                        </p:cTn>
                                        <p:tgtEl>
                                          <p:spTgt spid="4">
                                            <p:txEl>
                                              <p:pRg st="9" end="9"/>
                                            </p:txEl>
                                          </p:spTgt>
                                        </p:tgtEl>
                                      </p:cBhvr>
                                      <p:to x="100000" y="95000"/>
                                    </p:animScale>
                                    <p:animScale>
                                      <p:cBhvr>
                                        <p:cTn id="20" dur="166" decel="50000">
                                          <p:stCondLst>
                                            <p:cond delay="1834"/>
                                          </p:stCondLst>
                                        </p:cTn>
                                        <p:tgtEl>
                                          <p:spTgt spid="4">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835" y="1394588"/>
            <a:ext cx="8284194" cy="1900520"/>
          </a:xfrm>
          <a:prstGeom prst="rect">
            <a:avLst/>
          </a:prstGeom>
          <a:noFill/>
        </p:spPr>
        <p:txBody>
          <a:bodyPr wrap="square" rtlCol="0">
            <a:spAutoFit/>
          </a:bodyPr>
          <a:lstStyle/>
          <a:p>
            <a:pPr marL="228600" lvl="1" indent="-228600">
              <a:spcBef>
                <a:spcPts val="400"/>
              </a:spcBef>
              <a:buClr>
                <a:schemeClr val="tx2"/>
              </a:buClr>
              <a:buFont typeface="Arial" charset="0"/>
              <a:buChar char="•"/>
              <a:defRPr/>
            </a:pPr>
            <a:r>
              <a:rPr lang="en-US" sz="2000" kern="0" dirty="0">
                <a:latin typeface="+mn-lt"/>
                <a:cs typeface="Times New Roman" pitchFamily="18" charset="0"/>
              </a:rPr>
              <a:t>Honestly evaluate their skills against the Is/Isn’t lists</a:t>
            </a:r>
          </a:p>
          <a:p>
            <a:pPr marL="628650" lvl="1" indent="-285750">
              <a:spcBef>
                <a:spcPts val="300"/>
              </a:spcBef>
              <a:buClr>
                <a:schemeClr val="tx2"/>
              </a:buClr>
              <a:buFont typeface="Wingdings" pitchFamily="2" charset="2"/>
              <a:buChar char="ü"/>
            </a:pPr>
            <a:r>
              <a:rPr lang="en-US" sz="1800" dirty="0">
                <a:latin typeface="+mn-lt"/>
              </a:rPr>
              <a:t>What are their strengths</a:t>
            </a:r>
          </a:p>
          <a:p>
            <a:pPr marL="628650" lvl="1" indent="-285750">
              <a:spcBef>
                <a:spcPts val="300"/>
              </a:spcBef>
              <a:buClr>
                <a:schemeClr val="tx2"/>
              </a:buClr>
              <a:buFont typeface="Wingdings" pitchFamily="2" charset="2"/>
              <a:buChar char="ü"/>
            </a:pPr>
            <a:r>
              <a:rPr lang="en-US" sz="1800" dirty="0">
                <a:latin typeface="+mn-lt"/>
              </a:rPr>
              <a:t>What are their weaknesses</a:t>
            </a:r>
          </a:p>
          <a:p>
            <a:pPr marL="628650" lvl="1" indent="-285750">
              <a:spcBef>
                <a:spcPts val="300"/>
              </a:spcBef>
              <a:buClr>
                <a:schemeClr val="tx2"/>
              </a:buClr>
              <a:buFont typeface="Wingdings" pitchFamily="2" charset="2"/>
              <a:buChar char="ü"/>
            </a:pPr>
            <a:r>
              <a:rPr lang="en-US" sz="1800" dirty="0">
                <a:latin typeface="+mn-lt"/>
              </a:rPr>
              <a:t>As best you can…….</a:t>
            </a:r>
          </a:p>
          <a:p>
            <a:pPr lvl="2">
              <a:buClr>
                <a:schemeClr val="tx2"/>
              </a:buClr>
            </a:pPr>
            <a:endParaRPr lang="en-US" dirty="0"/>
          </a:p>
        </p:txBody>
      </p:sp>
      <p:sp>
        <p:nvSpPr>
          <p:cNvPr id="7" name="Slide Number Placeholder 1">
            <a:extLst>
              <a:ext uri="{FF2B5EF4-FFF2-40B4-BE49-F238E27FC236}">
                <a16:creationId xmlns:a16="http://schemas.microsoft.com/office/drawing/2014/main" id="{67917674-A62B-465E-B95F-2DB60248C24C}"/>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23</a:t>
            </a:fld>
            <a:endParaRPr lang="en-US" sz="1600" dirty="0"/>
          </a:p>
        </p:txBody>
      </p:sp>
      <p:pic>
        <p:nvPicPr>
          <p:cNvPr id="8" name="Picture 3" descr="C:\Users\jperzel\Dropbox\JPI\Logos &amp; Materials\Workshops\Workshop Logo.JPG">
            <a:extLst>
              <a:ext uri="{FF2B5EF4-FFF2-40B4-BE49-F238E27FC236}">
                <a16:creationId xmlns:a16="http://schemas.microsoft.com/office/drawing/2014/main" id="{FF69F021-36E0-4E72-B659-70E77E8CA7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7A66CC1-CEBE-49F8-A804-0995C6F8506C}"/>
              </a:ext>
            </a:extLst>
          </p:cNvPr>
          <p:cNvSpPr txBox="1">
            <a:spLocks noChangeArrowheads="1"/>
          </p:cNvSpPr>
          <p:nvPr/>
        </p:nvSpPr>
        <p:spPr bwMode="auto">
          <a:xfrm>
            <a:off x="245661" y="758282"/>
            <a:ext cx="8898339" cy="5562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Sponsor Attributes</a:t>
            </a:r>
            <a:endParaRPr lang="en-US" sz="4000" kern="0" cap="all" dirty="0"/>
          </a:p>
        </p:txBody>
      </p:sp>
      <p:pic>
        <p:nvPicPr>
          <p:cNvPr id="11" name="Picture 10">
            <a:extLst>
              <a:ext uri="{FF2B5EF4-FFF2-40B4-BE49-F238E27FC236}">
                <a16:creationId xmlns:a16="http://schemas.microsoft.com/office/drawing/2014/main" id="{16F571C1-DC63-47E4-92BF-24DB158C8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786" y="2164547"/>
            <a:ext cx="2333625" cy="1600200"/>
          </a:xfrm>
          <a:prstGeom prst="rect">
            <a:avLst/>
          </a:prstGeom>
        </p:spPr>
      </p:pic>
    </p:spTree>
    <p:extLst>
      <p:ext uri="{BB962C8B-B14F-4D97-AF65-F5344CB8AC3E}">
        <p14:creationId xmlns:p14="http://schemas.microsoft.com/office/powerpoint/2010/main" val="203545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z="1600" smtClean="0"/>
              <a:pPr>
                <a:defRPr/>
              </a:pPr>
              <a:t>24</a:t>
            </a:fld>
            <a:endParaRPr lang="en-US" dirty="0"/>
          </a:p>
        </p:txBody>
      </p:sp>
      <p:pic>
        <p:nvPicPr>
          <p:cNvPr id="8"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8C3CF33-4E54-4F49-BCFF-C24C06750DC4}"/>
              </a:ext>
            </a:extLst>
          </p:cNvPr>
          <p:cNvSpPr txBox="1"/>
          <p:nvPr/>
        </p:nvSpPr>
        <p:spPr>
          <a:xfrm>
            <a:off x="243663" y="1508436"/>
            <a:ext cx="8652687" cy="1862048"/>
          </a:xfrm>
          <a:prstGeom prst="rect">
            <a:avLst/>
          </a:prstGeom>
          <a:noFill/>
        </p:spPr>
        <p:txBody>
          <a:bodyPr wrap="square" rtlCol="0">
            <a:spAutoFit/>
          </a:bodyPr>
          <a:lstStyle/>
          <a:p>
            <a:pPr marL="0" lvl="1" eaLnBrk="0" hangingPunct="0">
              <a:spcBef>
                <a:spcPts val="0"/>
              </a:spcBef>
              <a:buClr>
                <a:schemeClr val="tx2"/>
              </a:buClr>
            </a:pPr>
            <a:r>
              <a:rPr lang="en-US" sz="2000" b="1" dirty="0"/>
              <a:t>Exercise</a:t>
            </a:r>
            <a:endParaRPr lang="en-US" sz="2000" kern="0" dirty="0">
              <a:latin typeface="+mn-lt"/>
              <a:cs typeface="Times New Roman" pitchFamily="18" charset="0"/>
            </a:endParaRPr>
          </a:p>
          <a:p>
            <a:pPr marL="228600" lvl="1" indent="-228600" eaLnBrk="0" hangingPunct="0">
              <a:spcBef>
                <a:spcPts val="600"/>
              </a:spcBef>
              <a:buClr>
                <a:schemeClr val="tx2"/>
              </a:buClr>
              <a:buFont typeface="Arial" panose="020B0604020202020204" pitchFamily="34" charset="0"/>
              <a:buChar char="•"/>
            </a:pPr>
            <a:r>
              <a:rPr lang="en-US" sz="2000" kern="0" dirty="0">
                <a:latin typeface="+mn-lt"/>
                <a:cs typeface="Times New Roman" pitchFamily="18" charset="0"/>
              </a:rPr>
              <a:t>Make a checklist of the typical on-boarding questions you would ask a sponsor you are working with for the first time?</a:t>
            </a:r>
          </a:p>
          <a:p>
            <a:pPr marL="228600" lvl="1" indent="-228600" eaLnBrk="0" hangingPunct="0">
              <a:spcBef>
                <a:spcPts val="600"/>
              </a:spcBef>
              <a:buClr>
                <a:schemeClr val="tx2"/>
              </a:buClr>
              <a:buFont typeface="Arial" panose="020B0604020202020204" pitchFamily="34" charset="0"/>
              <a:buChar char="•"/>
            </a:pPr>
            <a:endParaRPr lang="en-US" sz="2000" kern="0" dirty="0">
              <a:latin typeface="+mn-lt"/>
              <a:cs typeface="Times New Roman" pitchFamily="18" charset="0"/>
            </a:endParaRPr>
          </a:p>
          <a:p>
            <a:pPr marL="342900" lvl="1" indent="-342900" eaLnBrk="0" hangingPunct="0">
              <a:spcBef>
                <a:spcPts val="600"/>
              </a:spcBef>
              <a:buClr>
                <a:schemeClr val="tx2"/>
              </a:buClr>
              <a:buFont typeface="Wingdings" panose="05000000000000000000" pitchFamily="2" charset="2"/>
              <a:buChar char="Ø"/>
            </a:pPr>
            <a:r>
              <a:rPr lang="en-US" sz="2000" dirty="0">
                <a:cs typeface="Times New Roman" pitchFamily="18" charset="0"/>
              </a:rPr>
              <a:t>Identify which are required, optional and only apply to special situations </a:t>
            </a:r>
            <a:endParaRPr lang="en-US" dirty="0"/>
          </a:p>
        </p:txBody>
      </p:sp>
      <p:sp>
        <p:nvSpPr>
          <p:cNvPr id="6" name="Rectangle 2">
            <a:extLst>
              <a:ext uri="{FF2B5EF4-FFF2-40B4-BE49-F238E27FC236}">
                <a16:creationId xmlns:a16="http://schemas.microsoft.com/office/drawing/2014/main" id="{2A9B927B-5B86-4A8A-A267-5581F60CDD87}"/>
              </a:ext>
            </a:extLst>
          </p:cNvPr>
          <p:cNvSpPr txBox="1">
            <a:spLocks noChangeArrowheads="1"/>
          </p:cNvSpPr>
          <p:nvPr/>
        </p:nvSpPr>
        <p:spPr bwMode="auto">
          <a:xfrm>
            <a:off x="245661" y="781934"/>
            <a:ext cx="8898339" cy="57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On-Boarding your Sponsor</a:t>
            </a:r>
            <a:endParaRPr lang="en-US" sz="4000" kern="0" cap="all" dirty="0"/>
          </a:p>
        </p:txBody>
      </p:sp>
    </p:spTree>
    <p:extLst>
      <p:ext uri="{BB962C8B-B14F-4D97-AF65-F5344CB8AC3E}">
        <p14:creationId xmlns:p14="http://schemas.microsoft.com/office/powerpoint/2010/main" val="33695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397874" y="1428099"/>
            <a:ext cx="8372475" cy="2108078"/>
          </a:xfrm>
        </p:spPr>
        <p:txBody>
          <a:bodyPr/>
          <a:lstStyle/>
          <a:p>
            <a:pPr marL="0" indent="0" algn="ctr">
              <a:spcBef>
                <a:spcPts val="0"/>
              </a:spcBef>
              <a:spcAft>
                <a:spcPts val="0"/>
              </a:spcAft>
              <a:buNone/>
            </a:pPr>
            <a:r>
              <a:rPr lang="en-GB" sz="7200" b="1" dirty="0">
                <a:solidFill>
                  <a:srgbClr val="FF8000"/>
                </a:solidFill>
              </a:rPr>
              <a:t>What if your Sponsor is….</a:t>
            </a:r>
          </a:p>
        </p:txBody>
      </p:sp>
      <p:sp>
        <p:nvSpPr>
          <p:cNvPr id="4" name="Slide Number Placeholder 1"/>
          <p:cNvSpPr>
            <a:spLocks noGrp="1"/>
          </p:cNvSpPr>
          <p:nvPr>
            <p:ph type="sldNum" sz="quarter" idx="4294967295"/>
          </p:nvPr>
        </p:nvSpPr>
        <p:spPr>
          <a:xfrm>
            <a:off x="3989341" y="6162438"/>
            <a:ext cx="457200" cy="231775"/>
          </a:xfrm>
          <a:prstGeom prst="rect">
            <a:avLst/>
          </a:prstGeom>
        </p:spPr>
        <p:txBody>
          <a:bodyPr/>
          <a:lstStyle/>
          <a:p>
            <a:fld id="{F6F13478-7826-4584-AC9B-50A54274F78F}" type="slidenum">
              <a:rPr lang="en-US" sz="1600" smtClean="0"/>
              <a:pPr/>
              <a:t>25</a:t>
            </a:fld>
            <a:endParaRPr lang="en-US" sz="1600" dirty="0"/>
          </a:p>
        </p:txBody>
      </p:sp>
      <p:pic>
        <p:nvPicPr>
          <p:cNvPr id="6"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045" y="6174344"/>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BE02520-426F-49AC-A2A1-CC5A995670AA}"/>
              </a:ext>
            </a:extLst>
          </p:cNvPr>
          <p:cNvSpPr txBox="1">
            <a:spLocks noChangeArrowheads="1"/>
          </p:cNvSpPr>
          <p:nvPr/>
        </p:nvSpPr>
        <p:spPr bwMode="auto">
          <a:xfrm>
            <a:off x="124690" y="793213"/>
            <a:ext cx="9019310" cy="539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1200" dirty="0"/>
              <a:t>How to Train Your Sponsor</a:t>
            </a:r>
          </a:p>
        </p:txBody>
      </p:sp>
      <p:pic>
        <p:nvPicPr>
          <p:cNvPr id="7" name="Picture 2" descr="C:\Users\jperzel\JPI Prod\Marketing\Presentations\Dragon Fire.gif">
            <a:extLst>
              <a:ext uri="{FF2B5EF4-FFF2-40B4-BE49-F238E27FC236}">
                <a16:creationId xmlns:a16="http://schemas.microsoft.com/office/drawing/2014/main" id="{4EF1433C-7157-480A-932D-98DD743BB8E8}"/>
              </a:ext>
            </a:extLst>
          </p:cNvPr>
          <p:cNvPicPr>
            <a:picLocks noChangeAspect="1" noChangeArrowheads="1" noCrop="1"/>
          </p:cNvPicPr>
          <p:nvPr/>
        </p:nvPicPr>
        <p:blipFill>
          <a:blip r:embed="rId4"/>
          <a:srcRect/>
          <a:stretch>
            <a:fillRect/>
          </a:stretch>
        </p:blipFill>
        <p:spPr bwMode="auto">
          <a:xfrm>
            <a:off x="2846772" y="3532719"/>
            <a:ext cx="2453015" cy="1420954"/>
          </a:xfrm>
          <a:prstGeom prst="rect">
            <a:avLst/>
          </a:prstGeom>
          <a:noFill/>
        </p:spPr>
      </p:pic>
      <p:sp>
        <p:nvSpPr>
          <p:cNvPr id="9" name="TextBox 8"/>
          <p:cNvSpPr txBox="1"/>
          <p:nvPr/>
        </p:nvSpPr>
        <p:spPr>
          <a:xfrm>
            <a:off x="331262" y="4018509"/>
            <a:ext cx="3424496" cy="707886"/>
          </a:xfrm>
          <a:prstGeom prst="rect">
            <a:avLst/>
          </a:prstGeom>
          <a:noFill/>
        </p:spPr>
        <p:txBody>
          <a:bodyPr wrap="square" rtlCol="0">
            <a:spAutoFit/>
          </a:bodyPr>
          <a:lstStyle/>
          <a:p>
            <a:pPr marL="342900" lvl="1" indent="-342900">
              <a:spcBef>
                <a:spcPts val="400"/>
              </a:spcBef>
              <a:buClr>
                <a:schemeClr val="tx2"/>
              </a:buClr>
              <a:buFont typeface="Wingdings" panose="05000000000000000000" pitchFamily="2" charset="2"/>
              <a:buChar char="ü"/>
              <a:defRPr/>
            </a:pPr>
            <a:r>
              <a:rPr lang="en-US" sz="2000" b="1" dirty="0">
                <a:latin typeface="+mn-lt"/>
              </a:rPr>
              <a:t>Wrong level of the organization</a:t>
            </a:r>
          </a:p>
        </p:txBody>
      </p:sp>
      <p:sp>
        <p:nvSpPr>
          <p:cNvPr id="2" name="Rectangle 1"/>
          <p:cNvSpPr/>
          <p:nvPr/>
        </p:nvSpPr>
        <p:spPr>
          <a:xfrm>
            <a:off x="5913296" y="4018509"/>
            <a:ext cx="2772367" cy="707886"/>
          </a:xfrm>
          <a:prstGeom prst="rect">
            <a:avLst/>
          </a:prstGeom>
        </p:spPr>
        <p:txBody>
          <a:bodyPr wrap="square">
            <a:spAutoFit/>
          </a:bodyPr>
          <a:lstStyle/>
          <a:p>
            <a:pPr marL="342900" lvl="1" indent="-342900">
              <a:spcBef>
                <a:spcPts val="400"/>
              </a:spcBef>
              <a:buClr>
                <a:schemeClr val="tx2"/>
              </a:buClr>
              <a:buFont typeface="Wingdings" panose="05000000000000000000" pitchFamily="2" charset="2"/>
              <a:buChar char="ü"/>
              <a:defRPr/>
            </a:pPr>
            <a:r>
              <a:rPr lang="en-US" sz="2000" b="1" dirty="0">
                <a:latin typeface="+mn-lt"/>
              </a:rPr>
              <a:t>Energetic but inexperienced</a:t>
            </a:r>
          </a:p>
        </p:txBody>
      </p:sp>
      <p:sp>
        <p:nvSpPr>
          <p:cNvPr id="11" name="TextBox 10"/>
          <p:cNvSpPr txBox="1"/>
          <p:nvPr/>
        </p:nvSpPr>
        <p:spPr>
          <a:xfrm>
            <a:off x="2846772" y="4989242"/>
            <a:ext cx="3424496" cy="707886"/>
          </a:xfrm>
          <a:prstGeom prst="rect">
            <a:avLst/>
          </a:prstGeom>
          <a:noFill/>
        </p:spPr>
        <p:txBody>
          <a:bodyPr wrap="square" rtlCol="0">
            <a:spAutoFit/>
          </a:bodyPr>
          <a:lstStyle/>
          <a:p>
            <a:pPr marL="342900" lvl="1" indent="-342900">
              <a:spcBef>
                <a:spcPts val="400"/>
              </a:spcBef>
              <a:buClr>
                <a:schemeClr val="tx2"/>
              </a:buClr>
              <a:buFont typeface="Wingdings" panose="05000000000000000000" pitchFamily="2" charset="2"/>
              <a:buChar char="ü"/>
              <a:defRPr/>
            </a:pPr>
            <a:r>
              <a:rPr lang="en-US" sz="2000" b="1" dirty="0">
                <a:latin typeface="+mn-lt"/>
              </a:rPr>
              <a:t>Unengaged, Unhappy, Uncomfortable </a:t>
            </a:r>
          </a:p>
        </p:txBody>
      </p:sp>
    </p:spTree>
    <p:extLst>
      <p:ext uri="{BB962C8B-B14F-4D97-AF65-F5344CB8AC3E}">
        <p14:creationId xmlns:p14="http://schemas.microsoft.com/office/powerpoint/2010/main" val="783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706" y="1408235"/>
            <a:ext cx="8876294" cy="3690754"/>
          </a:xfrm>
          <a:prstGeom prst="rect">
            <a:avLst/>
          </a:prstGeom>
          <a:noFill/>
        </p:spPr>
        <p:txBody>
          <a:bodyPr wrap="square" rtlCol="0">
            <a:spAutoFit/>
          </a:bodyPr>
          <a:lstStyle/>
          <a:p>
            <a:pPr marL="228600" lvl="1" indent="-228600">
              <a:spcBef>
                <a:spcPts val="400"/>
              </a:spcBef>
              <a:buClr>
                <a:schemeClr val="tx2"/>
              </a:buClr>
              <a:buFont typeface="Arial" charset="0"/>
              <a:buChar char="•"/>
              <a:defRPr/>
            </a:pPr>
            <a:r>
              <a:rPr lang="en-US" sz="2000" kern="0" dirty="0">
                <a:latin typeface="+mn-lt"/>
                <a:cs typeface="Times New Roman" pitchFamily="18" charset="0"/>
              </a:rPr>
              <a:t>If too low - determine if they have extraordinary clout</a:t>
            </a:r>
          </a:p>
          <a:p>
            <a:pPr marL="628650" lvl="1" indent="-285750">
              <a:spcBef>
                <a:spcPts val="300"/>
              </a:spcBef>
              <a:buClr>
                <a:schemeClr val="tx2"/>
              </a:buClr>
              <a:buFont typeface="Wingdings" pitchFamily="2" charset="2"/>
              <a:buChar char="ü"/>
            </a:pPr>
            <a:r>
              <a:rPr lang="en-US" sz="1800" dirty="0">
                <a:latin typeface="+mn-lt"/>
              </a:rPr>
              <a:t>Determine if they have a relationship “high enough”</a:t>
            </a:r>
          </a:p>
          <a:p>
            <a:pPr marL="628650" lvl="1" indent="-285750">
              <a:spcBef>
                <a:spcPts val="300"/>
              </a:spcBef>
              <a:buClr>
                <a:schemeClr val="tx2"/>
              </a:buClr>
              <a:buFont typeface="Wingdings" pitchFamily="2" charset="2"/>
              <a:buChar char="ü"/>
            </a:pPr>
            <a:r>
              <a:rPr lang="en-US" sz="1800" dirty="0">
                <a:latin typeface="+mn-lt"/>
              </a:rPr>
              <a:t>Determine if you or someone on the team can help</a:t>
            </a:r>
          </a:p>
          <a:p>
            <a:pPr marL="228600" lvl="1" indent="-228600">
              <a:spcBef>
                <a:spcPts val="400"/>
              </a:spcBef>
              <a:buClr>
                <a:schemeClr val="tx2"/>
              </a:buClr>
              <a:buFont typeface="Arial" charset="0"/>
              <a:buChar char="•"/>
              <a:defRPr/>
            </a:pPr>
            <a:r>
              <a:rPr lang="en-US" sz="2000" kern="0" dirty="0">
                <a:cs typeface="Times New Roman" pitchFamily="18" charset="0"/>
              </a:rPr>
              <a:t>If too high - determine if it will be a problem</a:t>
            </a:r>
          </a:p>
          <a:p>
            <a:pPr marL="628650" lvl="1" indent="-285750">
              <a:spcBef>
                <a:spcPts val="300"/>
              </a:spcBef>
              <a:buClr>
                <a:schemeClr val="tx2"/>
              </a:buClr>
              <a:buFont typeface="Wingdings" pitchFamily="2" charset="2"/>
              <a:buChar char="ü"/>
            </a:pPr>
            <a:r>
              <a:rPr lang="en-US" sz="1800" dirty="0"/>
              <a:t>Understand why they are the sponsor</a:t>
            </a:r>
          </a:p>
          <a:p>
            <a:pPr marL="628650" lvl="1" indent="-285750">
              <a:spcBef>
                <a:spcPts val="300"/>
              </a:spcBef>
              <a:buClr>
                <a:schemeClr val="tx2"/>
              </a:buClr>
              <a:buFont typeface="Wingdings" pitchFamily="2" charset="2"/>
              <a:buChar char="ü"/>
            </a:pPr>
            <a:r>
              <a:rPr lang="en-US" sz="1800" dirty="0"/>
              <a:t>Determine if they will stay engaged</a:t>
            </a:r>
          </a:p>
          <a:p>
            <a:pPr marL="628650" lvl="1" indent="-285750">
              <a:spcBef>
                <a:spcPts val="300"/>
              </a:spcBef>
              <a:buClr>
                <a:schemeClr val="tx2"/>
              </a:buClr>
              <a:buFont typeface="Wingdings" pitchFamily="2" charset="2"/>
              <a:buChar char="ü"/>
            </a:pPr>
            <a:r>
              <a:rPr lang="en-US" sz="1800" dirty="0"/>
              <a:t>Determine if their direct reports will have a problem with them being the sponsor </a:t>
            </a:r>
          </a:p>
          <a:p>
            <a:pPr marL="228600" lvl="1" indent="-228600">
              <a:spcBef>
                <a:spcPts val="400"/>
              </a:spcBef>
              <a:buClr>
                <a:schemeClr val="tx2"/>
              </a:buClr>
              <a:buFont typeface="Arial" charset="0"/>
              <a:buChar char="•"/>
              <a:defRPr/>
            </a:pPr>
            <a:r>
              <a:rPr lang="en-US" sz="2000" kern="0" dirty="0">
                <a:cs typeface="Times New Roman" pitchFamily="18" charset="0"/>
              </a:rPr>
              <a:t>Evaluate the risk to the project</a:t>
            </a:r>
          </a:p>
          <a:p>
            <a:pPr marL="228600" lvl="1" indent="-228600">
              <a:spcBef>
                <a:spcPts val="400"/>
              </a:spcBef>
              <a:buClr>
                <a:schemeClr val="tx2"/>
              </a:buClr>
              <a:buFont typeface="Arial" charset="0"/>
              <a:buChar char="•"/>
              <a:defRPr/>
            </a:pPr>
            <a:r>
              <a:rPr lang="en-US" sz="2000" kern="0" dirty="0">
                <a:cs typeface="Times New Roman" pitchFamily="18" charset="0"/>
              </a:rPr>
              <a:t>Deal with it ASAP</a:t>
            </a:r>
          </a:p>
          <a:p>
            <a:pPr marL="228600" lvl="1" indent="-228600">
              <a:spcBef>
                <a:spcPts val="400"/>
              </a:spcBef>
              <a:buClr>
                <a:schemeClr val="tx2"/>
              </a:buClr>
              <a:buFont typeface="Arial" charset="0"/>
              <a:buChar char="•"/>
              <a:defRPr/>
            </a:pPr>
            <a:endParaRPr lang="en-US" sz="2000" kern="0" dirty="0">
              <a:latin typeface="+mn-lt"/>
              <a:cs typeface="Times New Roman" pitchFamily="18" charset="0"/>
            </a:endParaRPr>
          </a:p>
        </p:txBody>
      </p:sp>
      <p:sp>
        <p:nvSpPr>
          <p:cNvPr id="12" name="Slide Number Placeholder 1">
            <a:extLst>
              <a:ext uri="{FF2B5EF4-FFF2-40B4-BE49-F238E27FC236}">
                <a16:creationId xmlns:a16="http://schemas.microsoft.com/office/drawing/2014/main" id="{883FBFD6-B756-45EF-B670-9EFE980CCEC7}"/>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26</a:t>
            </a:fld>
            <a:endParaRPr lang="en-US" sz="1600" dirty="0"/>
          </a:p>
        </p:txBody>
      </p:sp>
      <p:pic>
        <p:nvPicPr>
          <p:cNvPr id="13" name="Picture 3" descr="C:\Users\jperzel\Dropbox\JPI\Logos &amp; Materials\Workshops\Workshop Logo.JPG">
            <a:extLst>
              <a:ext uri="{FF2B5EF4-FFF2-40B4-BE49-F238E27FC236}">
                <a16:creationId xmlns:a16="http://schemas.microsoft.com/office/drawing/2014/main" id="{C40A6C5D-7848-4C1F-B377-0C3D05BE92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a:extLst>
              <a:ext uri="{FF2B5EF4-FFF2-40B4-BE49-F238E27FC236}">
                <a16:creationId xmlns:a16="http://schemas.microsoft.com/office/drawing/2014/main" id="{01C29356-AEE1-46CE-8B20-8C91C51F9BAF}"/>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dirty="0">
                <a:cs typeface="Times New Roman" pitchFamily="18" charset="0"/>
              </a:rPr>
              <a:t>Sponsor is at the Wrong Level</a:t>
            </a:r>
          </a:p>
        </p:txBody>
      </p:sp>
      <p:pic>
        <p:nvPicPr>
          <p:cNvPr id="3" name="Picture 2">
            <a:extLst>
              <a:ext uri="{FF2B5EF4-FFF2-40B4-BE49-F238E27FC236}">
                <a16:creationId xmlns:a16="http://schemas.microsoft.com/office/drawing/2014/main" id="{2D41E2EB-2FAC-498B-B166-E1C838BAF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837" y="3764726"/>
            <a:ext cx="2619375" cy="1743075"/>
          </a:xfrm>
          <a:prstGeom prst="rect">
            <a:avLst/>
          </a:prstGeom>
        </p:spPr>
      </p:pic>
    </p:spTree>
    <p:extLst>
      <p:ext uri="{BB962C8B-B14F-4D97-AF65-F5344CB8AC3E}">
        <p14:creationId xmlns:p14="http://schemas.microsoft.com/office/powerpoint/2010/main" val="18348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661" y="1413848"/>
            <a:ext cx="7274256" cy="4044697"/>
          </a:xfrm>
          <a:prstGeom prst="rect">
            <a:avLst/>
          </a:prstGeom>
          <a:noFill/>
        </p:spPr>
        <p:txBody>
          <a:bodyPr wrap="square" rtlCol="0">
            <a:spAutoFit/>
          </a:bodyPr>
          <a:lstStyle/>
          <a:p>
            <a:pPr marL="228600" lvl="1" indent="-228600">
              <a:spcBef>
                <a:spcPts val="400"/>
              </a:spcBef>
              <a:buClr>
                <a:schemeClr val="tx2"/>
              </a:buClr>
              <a:buFont typeface="Arial" charset="0"/>
              <a:buChar char="•"/>
              <a:defRPr/>
            </a:pPr>
            <a:r>
              <a:rPr lang="en-US" sz="2000" kern="0" dirty="0">
                <a:latin typeface="+mn-lt"/>
                <a:cs typeface="Times New Roman" pitchFamily="18" charset="0"/>
              </a:rPr>
              <a:t>Recognize if it is early or late in the project life</a:t>
            </a:r>
          </a:p>
          <a:p>
            <a:pPr marL="228600" lvl="1" indent="-228600">
              <a:spcBef>
                <a:spcPts val="400"/>
              </a:spcBef>
              <a:buClr>
                <a:schemeClr val="tx2"/>
              </a:buClr>
              <a:buFont typeface="Arial" charset="0"/>
              <a:buChar char="•"/>
              <a:defRPr/>
            </a:pPr>
            <a:r>
              <a:rPr lang="en-US" sz="2000" kern="0" dirty="0">
                <a:latin typeface="+mn-lt"/>
                <a:cs typeface="Times New Roman" pitchFamily="18" charset="0"/>
              </a:rPr>
              <a:t>Typical actions to take</a:t>
            </a:r>
          </a:p>
          <a:p>
            <a:pPr marL="628650" lvl="1" indent="-285750">
              <a:spcBef>
                <a:spcPts val="300"/>
              </a:spcBef>
              <a:buClr>
                <a:schemeClr val="tx2"/>
              </a:buClr>
              <a:buFont typeface="Wingdings" pitchFamily="2" charset="2"/>
              <a:buChar char="ü"/>
            </a:pPr>
            <a:r>
              <a:rPr lang="en-US" sz="1800" dirty="0">
                <a:latin typeface="+mn-lt"/>
              </a:rPr>
              <a:t>Find the root cause</a:t>
            </a:r>
          </a:p>
          <a:p>
            <a:pPr marL="628650" lvl="1" indent="-285750">
              <a:spcBef>
                <a:spcPts val="300"/>
              </a:spcBef>
              <a:buClr>
                <a:schemeClr val="tx2"/>
              </a:buClr>
              <a:buFont typeface="Wingdings" pitchFamily="2" charset="2"/>
              <a:buChar char="ü"/>
            </a:pPr>
            <a:r>
              <a:rPr lang="en-US" sz="1800" dirty="0">
                <a:latin typeface="+mn-lt"/>
              </a:rPr>
              <a:t>Determine if it is a temporary situation</a:t>
            </a:r>
          </a:p>
          <a:p>
            <a:pPr marL="628650" lvl="1" indent="-285750">
              <a:spcBef>
                <a:spcPts val="300"/>
              </a:spcBef>
              <a:buClr>
                <a:schemeClr val="tx2"/>
              </a:buClr>
              <a:buFont typeface="Wingdings" pitchFamily="2" charset="2"/>
              <a:buChar char="ü"/>
            </a:pPr>
            <a:r>
              <a:rPr lang="en-US" sz="1800" dirty="0">
                <a:latin typeface="+mn-lt"/>
              </a:rPr>
              <a:t>Determine if you can negotiate a better situation</a:t>
            </a:r>
          </a:p>
          <a:p>
            <a:pPr marL="628650" lvl="1" indent="-285750">
              <a:spcBef>
                <a:spcPts val="300"/>
              </a:spcBef>
              <a:buClr>
                <a:schemeClr val="tx2"/>
              </a:buClr>
              <a:buFont typeface="Wingdings" pitchFamily="2" charset="2"/>
              <a:buChar char="ü"/>
            </a:pPr>
            <a:r>
              <a:rPr lang="en-US" sz="1800" dirty="0">
                <a:latin typeface="+mn-lt"/>
              </a:rPr>
              <a:t>Determine if you have help in solving the situation</a:t>
            </a:r>
          </a:p>
          <a:p>
            <a:pPr marL="628650" lvl="1" indent="-285750">
              <a:spcBef>
                <a:spcPts val="300"/>
              </a:spcBef>
              <a:buClr>
                <a:schemeClr val="tx2"/>
              </a:buClr>
              <a:buFont typeface="Wingdings" pitchFamily="2" charset="2"/>
              <a:buChar char="ü"/>
            </a:pPr>
            <a:r>
              <a:rPr lang="en-US" sz="1800" dirty="0">
                <a:latin typeface="+mn-lt"/>
              </a:rPr>
              <a:t>Determine if you have “other” options for a sponsor</a:t>
            </a:r>
          </a:p>
          <a:p>
            <a:pPr marL="628650" lvl="1" indent="-285750">
              <a:spcBef>
                <a:spcPts val="300"/>
              </a:spcBef>
              <a:buClr>
                <a:schemeClr val="tx2"/>
              </a:buClr>
              <a:buFont typeface="Wingdings" pitchFamily="2" charset="2"/>
              <a:buChar char="ü"/>
            </a:pPr>
            <a:r>
              <a:rPr lang="en-US" sz="1800" dirty="0">
                <a:latin typeface="+mn-lt"/>
              </a:rPr>
              <a:t>Politely “document” the risk</a:t>
            </a:r>
          </a:p>
          <a:p>
            <a:pPr marL="228600" lvl="1" indent="-228600">
              <a:spcBef>
                <a:spcPts val="400"/>
              </a:spcBef>
              <a:buClr>
                <a:schemeClr val="tx2"/>
              </a:buClr>
              <a:buFont typeface="Arial" charset="0"/>
              <a:buChar char="•"/>
              <a:defRPr/>
            </a:pPr>
            <a:r>
              <a:rPr lang="en-US" sz="2000" kern="0" dirty="0">
                <a:latin typeface="+mn-lt"/>
                <a:cs typeface="Times New Roman" pitchFamily="18" charset="0"/>
              </a:rPr>
              <a:t>Evaluate the risk to the project</a:t>
            </a:r>
          </a:p>
          <a:p>
            <a:pPr marL="228600" lvl="1" indent="-228600">
              <a:spcBef>
                <a:spcPts val="400"/>
              </a:spcBef>
              <a:buClr>
                <a:schemeClr val="tx2"/>
              </a:buClr>
              <a:buFont typeface="Arial" charset="0"/>
              <a:buChar char="•"/>
              <a:defRPr/>
            </a:pPr>
            <a:r>
              <a:rPr lang="en-US" sz="2000" kern="0" dirty="0">
                <a:latin typeface="+mn-lt"/>
                <a:cs typeface="Times New Roman" pitchFamily="18" charset="0"/>
              </a:rPr>
              <a:t>Deal with it ASAP</a:t>
            </a:r>
          </a:p>
          <a:p>
            <a:pPr marL="628650" lvl="1" indent="-285750">
              <a:spcBef>
                <a:spcPts val="300"/>
              </a:spcBef>
              <a:buClr>
                <a:schemeClr val="tx2"/>
              </a:buClr>
              <a:buFont typeface="Wingdings" pitchFamily="2" charset="2"/>
              <a:buChar char="ü"/>
            </a:pPr>
            <a:endParaRPr lang="en-US" sz="1800" dirty="0">
              <a:latin typeface="+mn-lt"/>
            </a:endParaRPr>
          </a:p>
          <a:p>
            <a:pPr marL="228600" lvl="1" indent="-228600">
              <a:spcBef>
                <a:spcPts val="400"/>
              </a:spcBef>
              <a:buClr>
                <a:schemeClr val="tx2"/>
              </a:buClr>
              <a:buFont typeface="Arial" charset="0"/>
              <a:buChar char="•"/>
              <a:defRPr/>
            </a:pPr>
            <a:endParaRPr lang="en-US" sz="2000" kern="0" dirty="0">
              <a:latin typeface="+mn-lt"/>
              <a:cs typeface="Times New Roman" pitchFamily="18" charset="0"/>
            </a:endParaRPr>
          </a:p>
        </p:txBody>
      </p:sp>
      <p:sp>
        <p:nvSpPr>
          <p:cNvPr id="8" name="Slide Number Placeholder 1">
            <a:extLst>
              <a:ext uri="{FF2B5EF4-FFF2-40B4-BE49-F238E27FC236}">
                <a16:creationId xmlns:a16="http://schemas.microsoft.com/office/drawing/2014/main" id="{E9D16B99-615B-4AD5-A785-A69128BD963B}"/>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27</a:t>
            </a:fld>
            <a:endParaRPr lang="en-US" sz="1600" dirty="0"/>
          </a:p>
        </p:txBody>
      </p:sp>
      <p:pic>
        <p:nvPicPr>
          <p:cNvPr id="9" name="Picture 3" descr="C:\Users\jperzel\Dropbox\JPI\Logos &amp; Materials\Workshops\Workshop Logo.JPG">
            <a:extLst>
              <a:ext uri="{FF2B5EF4-FFF2-40B4-BE49-F238E27FC236}">
                <a16:creationId xmlns:a16="http://schemas.microsoft.com/office/drawing/2014/main" id="{B9F9B977-2B61-460B-8948-7D1D90753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46F9996A-86BB-4230-BE38-72F6E82C2FDA}"/>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0" dirty="0">
                <a:cs typeface="Times New Roman" pitchFamily="18" charset="0"/>
              </a:rPr>
              <a:t>Sponsor is Unengaged?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475" y="1530581"/>
            <a:ext cx="2838450" cy="1495425"/>
          </a:xfrm>
          <a:prstGeom prst="rect">
            <a:avLst/>
          </a:prstGeom>
        </p:spPr>
      </p:pic>
      <p:pic>
        <p:nvPicPr>
          <p:cNvPr id="11" name="Picture 10" descr="The Official Dilbert Website featuring Scott Adams Dilbert strips, animations and more"/>
          <p:cNvPicPr/>
          <p:nvPr/>
        </p:nvPicPr>
        <p:blipFill>
          <a:blip r:embed="rId5">
            <a:extLst>
              <a:ext uri="{28A0092B-C50C-407E-A947-70E740481C1C}">
                <a14:useLocalDpi xmlns:a14="http://schemas.microsoft.com/office/drawing/2010/main" val="0"/>
              </a:ext>
            </a:extLst>
          </a:blip>
          <a:srcRect/>
          <a:stretch>
            <a:fillRect/>
          </a:stretch>
        </p:blipFill>
        <p:spPr bwMode="auto">
          <a:xfrm>
            <a:off x="354426" y="4051603"/>
            <a:ext cx="6198773" cy="2392062"/>
          </a:xfrm>
          <a:prstGeom prst="rect">
            <a:avLst/>
          </a:prstGeom>
          <a:noFill/>
          <a:ln>
            <a:noFill/>
          </a:ln>
        </p:spPr>
      </p:pic>
    </p:spTree>
    <p:extLst>
      <p:ext uri="{BB962C8B-B14F-4D97-AF65-F5344CB8AC3E}">
        <p14:creationId xmlns:p14="http://schemas.microsoft.com/office/powerpoint/2010/main" val="401896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661" y="1461193"/>
            <a:ext cx="7274256" cy="2844368"/>
          </a:xfrm>
          <a:prstGeom prst="rect">
            <a:avLst/>
          </a:prstGeom>
          <a:noFill/>
        </p:spPr>
        <p:txBody>
          <a:bodyPr wrap="square" rtlCol="0">
            <a:spAutoFit/>
          </a:bodyPr>
          <a:lstStyle/>
          <a:p>
            <a:pPr marL="228600" lvl="1" indent="-228600">
              <a:spcBef>
                <a:spcPts val="400"/>
              </a:spcBef>
              <a:buClr>
                <a:schemeClr val="tx2"/>
              </a:buClr>
              <a:buFont typeface="Arial" charset="0"/>
              <a:buChar char="•"/>
              <a:defRPr/>
            </a:pPr>
            <a:r>
              <a:rPr lang="en-US" sz="2000" kern="0" dirty="0">
                <a:cs typeface="Times New Roman" pitchFamily="18" charset="0"/>
              </a:rPr>
              <a:t>Why does it matter?</a:t>
            </a:r>
          </a:p>
          <a:p>
            <a:pPr marL="228600" lvl="1" indent="-228600">
              <a:spcBef>
                <a:spcPts val="400"/>
              </a:spcBef>
              <a:buClr>
                <a:schemeClr val="tx2"/>
              </a:buClr>
              <a:buFont typeface="Arial" charset="0"/>
              <a:buChar char="•"/>
              <a:defRPr/>
            </a:pPr>
            <a:r>
              <a:rPr lang="en-US" sz="2000" kern="0" dirty="0">
                <a:latin typeface="+mn-lt"/>
                <a:cs typeface="Times New Roman" pitchFamily="18" charset="0"/>
              </a:rPr>
              <a:t>How can you tell?</a:t>
            </a:r>
          </a:p>
          <a:p>
            <a:pPr marL="628650" lvl="1" indent="-285750">
              <a:spcBef>
                <a:spcPts val="300"/>
              </a:spcBef>
              <a:buClr>
                <a:schemeClr val="tx2"/>
              </a:buClr>
              <a:buFont typeface="Wingdings" pitchFamily="2" charset="2"/>
              <a:buChar char="ü"/>
            </a:pPr>
            <a:r>
              <a:rPr lang="en-US" sz="1800" dirty="0"/>
              <a:t>What was discussed during on-boarding?</a:t>
            </a:r>
          </a:p>
          <a:p>
            <a:pPr marL="628650" lvl="1" indent="-285750">
              <a:spcBef>
                <a:spcPts val="300"/>
              </a:spcBef>
              <a:buClr>
                <a:schemeClr val="tx2"/>
              </a:buClr>
              <a:buFont typeface="Wingdings" pitchFamily="2" charset="2"/>
              <a:buChar char="ü"/>
            </a:pPr>
            <a:r>
              <a:rPr lang="en-US" sz="1800" dirty="0"/>
              <a:t>Did you build a trusting relationship with sponsor?</a:t>
            </a:r>
          </a:p>
          <a:p>
            <a:pPr marL="628650" lvl="1" indent="-285750">
              <a:spcBef>
                <a:spcPts val="300"/>
              </a:spcBef>
              <a:buClr>
                <a:schemeClr val="tx2"/>
              </a:buClr>
              <a:buFont typeface="Wingdings" pitchFamily="2" charset="2"/>
              <a:buChar char="ü"/>
            </a:pPr>
            <a:r>
              <a:rPr lang="en-US" sz="1800" dirty="0"/>
              <a:t>Are they approachable and/or understanding</a:t>
            </a:r>
            <a:r>
              <a:rPr lang="en-US" sz="1800" dirty="0">
                <a:cs typeface="Times New Roman" pitchFamily="18" charset="0"/>
              </a:rPr>
              <a:t>?</a:t>
            </a:r>
          </a:p>
          <a:p>
            <a:pPr marL="228600" lvl="1" indent="-228600">
              <a:spcBef>
                <a:spcPts val="400"/>
              </a:spcBef>
              <a:buClr>
                <a:schemeClr val="tx2"/>
              </a:buClr>
              <a:buFont typeface="Arial" charset="0"/>
              <a:buChar char="•"/>
              <a:defRPr/>
            </a:pPr>
            <a:r>
              <a:rPr lang="en-US" sz="2000" kern="0" dirty="0">
                <a:cs typeface="Times New Roman" pitchFamily="18" charset="0"/>
              </a:rPr>
              <a:t>Evaluate the risk to the project</a:t>
            </a:r>
          </a:p>
          <a:p>
            <a:pPr marL="228600" lvl="1" indent="-228600">
              <a:spcBef>
                <a:spcPts val="400"/>
              </a:spcBef>
              <a:buClr>
                <a:schemeClr val="tx2"/>
              </a:buClr>
              <a:buFont typeface="Arial" charset="0"/>
              <a:buChar char="•"/>
              <a:defRPr/>
            </a:pPr>
            <a:r>
              <a:rPr lang="en-US" sz="2000" kern="0" dirty="0">
                <a:cs typeface="Times New Roman" pitchFamily="18" charset="0"/>
              </a:rPr>
              <a:t>Deal with it ASAP</a:t>
            </a:r>
          </a:p>
          <a:p>
            <a:pPr marL="228600" lvl="1" indent="-228600">
              <a:spcBef>
                <a:spcPts val="400"/>
              </a:spcBef>
              <a:buClr>
                <a:schemeClr val="tx2"/>
              </a:buClr>
              <a:buFont typeface="Arial" charset="0"/>
              <a:buChar char="•"/>
              <a:defRPr/>
            </a:pPr>
            <a:endParaRPr lang="en-US" dirty="0">
              <a:cs typeface="Times New Roman" pitchFamily="18" charset="0"/>
            </a:endParaRPr>
          </a:p>
        </p:txBody>
      </p:sp>
      <p:sp>
        <p:nvSpPr>
          <p:cNvPr id="9" name="Slide Number Placeholder 1">
            <a:extLst>
              <a:ext uri="{FF2B5EF4-FFF2-40B4-BE49-F238E27FC236}">
                <a16:creationId xmlns:a16="http://schemas.microsoft.com/office/drawing/2014/main" id="{AF74498E-1D51-492C-9CFA-7E21037B35F2}"/>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28</a:t>
            </a:fld>
            <a:endParaRPr lang="en-US" sz="1600" dirty="0"/>
          </a:p>
        </p:txBody>
      </p:sp>
      <p:pic>
        <p:nvPicPr>
          <p:cNvPr id="11" name="Picture 3" descr="C:\Users\jperzel\Dropbox\JPI\Logos &amp; Materials\Workshops\Workshop Logo.JPG">
            <a:extLst>
              <a:ext uri="{FF2B5EF4-FFF2-40B4-BE49-F238E27FC236}">
                <a16:creationId xmlns:a16="http://schemas.microsoft.com/office/drawing/2014/main" id="{5378FE0E-FAFD-4180-BEC6-E3D323AF45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B9292C80-4EC9-4E6B-8F07-4B51419C18CF}"/>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0" dirty="0">
                <a:cs typeface="Times New Roman" pitchFamily="18" charset="0"/>
              </a:rPr>
              <a:t>Sponsor is Over Eager</a:t>
            </a:r>
          </a:p>
        </p:txBody>
      </p:sp>
      <p:pic>
        <p:nvPicPr>
          <p:cNvPr id="8" name="Picture 4" descr="C:\Users\jperzel\JPI Prod\Marketing\Presentations\Baby Dragon.gif">
            <a:extLst>
              <a:ext uri="{FF2B5EF4-FFF2-40B4-BE49-F238E27FC236}">
                <a16:creationId xmlns:a16="http://schemas.microsoft.com/office/drawing/2014/main" id="{7E1ABAC7-5B41-424F-8B05-A3217ACE93A2}"/>
              </a:ext>
            </a:extLst>
          </p:cNvPr>
          <p:cNvPicPr>
            <a:picLocks noChangeAspect="1" noChangeArrowheads="1" noCrop="1"/>
          </p:cNvPicPr>
          <p:nvPr/>
        </p:nvPicPr>
        <p:blipFill>
          <a:blip r:embed="rId4"/>
          <a:srcRect/>
          <a:stretch>
            <a:fillRect/>
          </a:stretch>
        </p:blipFill>
        <p:spPr bwMode="auto">
          <a:xfrm>
            <a:off x="6823994" y="1610199"/>
            <a:ext cx="1535701" cy="1281976"/>
          </a:xfrm>
          <a:prstGeom prst="rect">
            <a:avLst/>
          </a:prstGeom>
          <a:noFill/>
        </p:spPr>
      </p:pic>
    </p:spTree>
    <p:extLst>
      <p:ext uri="{BB962C8B-B14F-4D97-AF65-F5344CB8AC3E}">
        <p14:creationId xmlns:p14="http://schemas.microsoft.com/office/powerpoint/2010/main" val="65445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63" y="1399923"/>
            <a:ext cx="7274256" cy="1982594"/>
          </a:xfrm>
          <a:prstGeom prst="rect">
            <a:avLst/>
          </a:prstGeom>
          <a:noFill/>
        </p:spPr>
        <p:txBody>
          <a:bodyPr wrap="square" rtlCol="0">
            <a:spAutoFit/>
          </a:bodyPr>
          <a:lstStyle/>
          <a:p>
            <a:pPr marL="228600" lvl="1" indent="-228600">
              <a:spcBef>
                <a:spcPts val="400"/>
              </a:spcBef>
              <a:buClr>
                <a:schemeClr val="tx2"/>
              </a:buClr>
              <a:buFont typeface="Arial" charset="0"/>
              <a:buChar char="•"/>
              <a:defRPr/>
            </a:pPr>
            <a:r>
              <a:rPr lang="en-US" sz="2000" kern="0" dirty="0">
                <a:cs typeface="Times New Roman" pitchFamily="18" charset="0"/>
              </a:rPr>
              <a:t>Still on-board them as you would any other sponsor</a:t>
            </a:r>
          </a:p>
          <a:p>
            <a:pPr marL="628650" lvl="1" indent="-285750">
              <a:spcBef>
                <a:spcPts val="300"/>
              </a:spcBef>
              <a:buClr>
                <a:schemeClr val="tx2"/>
              </a:buClr>
              <a:buFont typeface="Wingdings" pitchFamily="2" charset="2"/>
              <a:buChar char="ü"/>
            </a:pPr>
            <a:r>
              <a:rPr lang="en-US" sz="1800" dirty="0"/>
              <a:t>Don’t assume they will behave</a:t>
            </a:r>
            <a:endParaRPr lang="en-US" sz="1800" dirty="0">
              <a:cs typeface="Times New Roman" pitchFamily="18" charset="0"/>
            </a:endParaRPr>
          </a:p>
          <a:p>
            <a:pPr marL="628650" lvl="1" indent="-285750">
              <a:spcBef>
                <a:spcPts val="300"/>
              </a:spcBef>
              <a:buClr>
                <a:schemeClr val="tx2"/>
              </a:buClr>
              <a:buFont typeface="Wingdings" pitchFamily="2" charset="2"/>
              <a:buChar char="ü"/>
            </a:pPr>
            <a:r>
              <a:rPr lang="en-US" sz="1800" dirty="0"/>
              <a:t>Even if they have worked with you in the past they may not remember the rules of the game</a:t>
            </a:r>
          </a:p>
          <a:p>
            <a:pPr marL="628650" lvl="1" indent="-285750">
              <a:spcBef>
                <a:spcPts val="300"/>
              </a:spcBef>
              <a:buClr>
                <a:schemeClr val="tx2"/>
              </a:buClr>
              <a:buFont typeface="Wingdings" pitchFamily="2" charset="2"/>
              <a:buChar char="ü"/>
            </a:pPr>
            <a:r>
              <a:rPr lang="en-US" sz="1800" kern="0" dirty="0">
                <a:cs typeface="Times New Roman" pitchFamily="18" charset="0"/>
              </a:rPr>
              <a:t>Deal with it early as you normally would</a:t>
            </a:r>
          </a:p>
          <a:p>
            <a:pPr marL="342900" lvl="1">
              <a:spcBef>
                <a:spcPts val="300"/>
              </a:spcBef>
              <a:buClr>
                <a:schemeClr val="tx2"/>
              </a:buClr>
            </a:pPr>
            <a:r>
              <a:rPr lang="en-US" sz="1800" dirty="0"/>
              <a:t> </a:t>
            </a:r>
          </a:p>
        </p:txBody>
      </p:sp>
      <p:sp>
        <p:nvSpPr>
          <p:cNvPr id="9" name="Slide Number Placeholder 1">
            <a:extLst>
              <a:ext uri="{FF2B5EF4-FFF2-40B4-BE49-F238E27FC236}">
                <a16:creationId xmlns:a16="http://schemas.microsoft.com/office/drawing/2014/main" id="{AF74498E-1D51-492C-9CFA-7E21037B35F2}"/>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29</a:t>
            </a:fld>
            <a:endParaRPr lang="en-US" sz="1600" dirty="0"/>
          </a:p>
        </p:txBody>
      </p:sp>
      <p:pic>
        <p:nvPicPr>
          <p:cNvPr id="11" name="Picture 3" descr="C:\Users\jperzel\Dropbox\JPI\Logos &amp; Materials\Workshops\Workshop Logo.JPG">
            <a:extLst>
              <a:ext uri="{FF2B5EF4-FFF2-40B4-BE49-F238E27FC236}">
                <a16:creationId xmlns:a16="http://schemas.microsoft.com/office/drawing/2014/main" id="{5378FE0E-FAFD-4180-BEC6-E3D323AF45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B9292C80-4EC9-4E6B-8F07-4B51419C18CF}"/>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0" dirty="0">
                <a:cs typeface="Times New Roman" pitchFamily="18" charset="0"/>
              </a:rPr>
              <a:t>Sponsor is Good Fit</a:t>
            </a:r>
          </a:p>
        </p:txBody>
      </p:sp>
      <p:pic>
        <p:nvPicPr>
          <p:cNvPr id="7" name="Picture 2" descr="C:\Users\jperzel\JPI Prod\Marketing\Presentations\Dragon Flying.gif">
            <a:extLst>
              <a:ext uri="{FF2B5EF4-FFF2-40B4-BE49-F238E27FC236}">
                <a16:creationId xmlns:a16="http://schemas.microsoft.com/office/drawing/2014/main" id="{4CF60AD7-7ECA-46B3-AB38-0E2887047431}"/>
              </a:ext>
            </a:extLst>
          </p:cNvPr>
          <p:cNvPicPr>
            <a:picLocks noChangeAspect="1" noChangeArrowheads="1" noCrop="1"/>
          </p:cNvPicPr>
          <p:nvPr/>
        </p:nvPicPr>
        <p:blipFill>
          <a:blip r:embed="rId4"/>
          <a:srcRect/>
          <a:stretch>
            <a:fillRect/>
          </a:stretch>
        </p:blipFill>
        <p:spPr bwMode="auto">
          <a:xfrm>
            <a:off x="2929080" y="3382517"/>
            <a:ext cx="2857500" cy="2857500"/>
          </a:xfrm>
          <a:prstGeom prst="rect">
            <a:avLst/>
          </a:prstGeom>
          <a:noFill/>
        </p:spPr>
      </p:pic>
    </p:spTree>
    <p:extLst>
      <p:ext uri="{BB962C8B-B14F-4D97-AF65-F5344CB8AC3E}">
        <p14:creationId xmlns:p14="http://schemas.microsoft.com/office/powerpoint/2010/main" val="425640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z="1600" smtClean="0"/>
              <a:pPr>
                <a:defRPr/>
              </a:pPr>
              <a:t>3</a:t>
            </a:fld>
            <a:endParaRPr lang="en-US" sz="1600" dirty="0"/>
          </a:p>
        </p:txBody>
      </p:sp>
      <p:sp>
        <p:nvSpPr>
          <p:cNvPr id="5" name="Rectangle 3"/>
          <p:cNvSpPr txBox="1">
            <a:spLocks noChangeArrowheads="1"/>
          </p:cNvSpPr>
          <p:nvPr/>
        </p:nvSpPr>
        <p:spPr bwMode="auto">
          <a:xfrm>
            <a:off x="304799" y="1399486"/>
            <a:ext cx="8716537" cy="4899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a:spcBef>
                <a:spcPts val="600"/>
              </a:spcBef>
            </a:pPr>
            <a:r>
              <a:rPr lang="en-US" sz="2000" strike="sngStrike" dirty="0"/>
              <a:t>Cell phones on stun</a:t>
            </a:r>
          </a:p>
          <a:p>
            <a:pPr>
              <a:spcBef>
                <a:spcPts val="600"/>
              </a:spcBef>
            </a:pPr>
            <a:r>
              <a:rPr lang="en-US" sz="2000" dirty="0"/>
              <a:t>If you need to stand-up, step out or walk around – please do so</a:t>
            </a:r>
          </a:p>
          <a:p>
            <a:pPr>
              <a:spcBef>
                <a:spcPts val="600"/>
              </a:spcBef>
            </a:pPr>
            <a:r>
              <a:rPr lang="en-US" sz="2000" dirty="0"/>
              <a:t>More information in Addendum when you see  </a:t>
            </a:r>
          </a:p>
          <a:p>
            <a:pPr>
              <a:spcBef>
                <a:spcPts val="600"/>
              </a:spcBef>
            </a:pPr>
            <a:r>
              <a:rPr lang="en-US" sz="2000" dirty="0"/>
              <a:t>Questions and sharing are encouraged, </a:t>
            </a:r>
            <a:r>
              <a:rPr lang="en-US" sz="2000" strike="sngStrike" dirty="0"/>
              <a:t>and rewarded</a:t>
            </a:r>
          </a:p>
          <a:p>
            <a:pPr>
              <a:spcBef>
                <a:spcPts val="600"/>
              </a:spcBef>
            </a:pPr>
            <a:r>
              <a:rPr lang="en-US" sz="2000" dirty="0"/>
              <a:t>We may “park” a topic to help us stay on task</a:t>
            </a:r>
          </a:p>
          <a:p>
            <a:pPr>
              <a:spcBef>
                <a:spcPts val="600"/>
              </a:spcBef>
            </a:pPr>
            <a:r>
              <a:rPr lang="en-US" sz="2000" dirty="0"/>
              <a:t>Evaluation at end – please fill-out and comment</a:t>
            </a:r>
          </a:p>
          <a:p>
            <a:pPr lvl="1">
              <a:spcBef>
                <a:spcPts val="0"/>
              </a:spcBef>
            </a:pPr>
            <a:r>
              <a:rPr lang="en-US" sz="1800" dirty="0"/>
              <a:t>Content</a:t>
            </a:r>
          </a:p>
          <a:p>
            <a:pPr lvl="1">
              <a:spcBef>
                <a:spcPts val="0"/>
              </a:spcBef>
            </a:pPr>
            <a:r>
              <a:rPr lang="en-US" sz="1800" dirty="0"/>
              <a:t>Delivery</a:t>
            </a:r>
          </a:p>
          <a:p>
            <a:pPr lvl="1">
              <a:spcBef>
                <a:spcPts val="0"/>
              </a:spcBef>
            </a:pPr>
            <a:r>
              <a:rPr lang="en-US" sz="1800" dirty="0"/>
              <a:t>Examples</a:t>
            </a:r>
          </a:p>
          <a:p>
            <a:pPr lvl="1">
              <a:spcBef>
                <a:spcPts val="0"/>
              </a:spcBef>
            </a:pPr>
            <a:r>
              <a:rPr lang="en-US" sz="1800" dirty="0"/>
              <a:t>Anything else</a:t>
            </a:r>
          </a:p>
        </p:txBody>
      </p:sp>
      <p:sp>
        <p:nvSpPr>
          <p:cNvPr id="7" name="Rectangle 2"/>
          <p:cNvSpPr txBox="1">
            <a:spLocks noChangeArrowheads="1"/>
          </p:cNvSpPr>
          <p:nvPr/>
        </p:nvSpPr>
        <p:spPr bwMode="auto">
          <a:xfrm>
            <a:off x="304800" y="879230"/>
            <a:ext cx="8153400" cy="4923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nSpc>
                <a:spcPct val="90000"/>
              </a:lnSpc>
              <a:spcBef>
                <a:spcPct val="0"/>
              </a:spcBef>
              <a:defRPr/>
            </a:pPr>
            <a:r>
              <a:rPr lang="en-US" sz="3800" dirty="0" err="1">
                <a:solidFill>
                  <a:srgbClr val="FF8000"/>
                </a:solidFill>
                <a:latin typeface="+mj-lt"/>
                <a:ea typeface="+mj-ea"/>
                <a:cs typeface="+mj-cs"/>
              </a:rPr>
              <a:t>Administrivia</a:t>
            </a:r>
            <a:endParaRPr lang="en-US" sz="3800" dirty="0">
              <a:solidFill>
                <a:srgbClr val="FF8000"/>
              </a:solidFill>
              <a:latin typeface="+mj-lt"/>
              <a:ea typeface="+mj-ea"/>
              <a:cs typeface="+mj-cs"/>
            </a:endParaRPr>
          </a:p>
        </p:txBody>
      </p:sp>
      <p:pic>
        <p:nvPicPr>
          <p:cNvPr id="6"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1A42032-73AC-41AA-A2E0-45BA4FF74FB7}"/>
              </a:ext>
            </a:extLst>
          </p:cNvPr>
          <p:cNvSpPr txBox="1"/>
          <p:nvPr/>
        </p:nvSpPr>
        <p:spPr>
          <a:xfrm>
            <a:off x="5933244" y="2158718"/>
            <a:ext cx="597647" cy="461665"/>
          </a:xfrm>
          <a:prstGeom prst="rect">
            <a:avLst/>
          </a:prstGeom>
          <a:noFill/>
        </p:spPr>
        <p:txBody>
          <a:bodyPr wrap="square" rtlCol="0">
            <a:spAutoFit/>
          </a:bodyPr>
          <a:lstStyle/>
          <a:p>
            <a:r>
              <a:rPr lang="en-US" dirty="0">
                <a:latin typeface="Bella Donna" panose="03000502030604030003" pitchFamily="66" charset="0"/>
              </a:rPr>
              <a:t>@</a:t>
            </a:r>
            <a:r>
              <a:rPr lang="en-US" dirty="0"/>
              <a:t> </a:t>
            </a:r>
          </a:p>
        </p:txBody>
      </p:sp>
    </p:spTree>
    <p:extLst>
      <p:ext uri="{BB962C8B-B14F-4D97-AF65-F5344CB8AC3E}">
        <p14:creationId xmlns:p14="http://schemas.microsoft.com/office/powerpoint/2010/main" val="19672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2298251" y="2188080"/>
            <a:ext cx="4296579" cy="2108078"/>
          </a:xfrm>
        </p:spPr>
        <p:txBody>
          <a:bodyPr/>
          <a:lstStyle/>
          <a:p>
            <a:pPr marL="0" indent="0" algn="ctr">
              <a:spcBef>
                <a:spcPts val="0"/>
              </a:spcBef>
              <a:spcAft>
                <a:spcPts val="0"/>
              </a:spcAft>
              <a:buNone/>
            </a:pPr>
            <a:r>
              <a:rPr lang="en-GB" sz="7200" b="1" dirty="0">
                <a:solidFill>
                  <a:srgbClr val="FF8000"/>
                </a:solidFill>
              </a:rPr>
              <a:t>Hints and Tips</a:t>
            </a:r>
          </a:p>
        </p:txBody>
      </p:sp>
      <p:sp>
        <p:nvSpPr>
          <p:cNvPr id="4" name="Slide Number Placeholder 1"/>
          <p:cNvSpPr>
            <a:spLocks noGrp="1"/>
          </p:cNvSpPr>
          <p:nvPr>
            <p:ph type="sldNum" sz="quarter" idx="4294967295"/>
          </p:nvPr>
        </p:nvSpPr>
        <p:spPr>
          <a:xfrm>
            <a:off x="3989341" y="6162438"/>
            <a:ext cx="457200" cy="231775"/>
          </a:xfrm>
          <a:prstGeom prst="rect">
            <a:avLst/>
          </a:prstGeom>
        </p:spPr>
        <p:txBody>
          <a:bodyPr/>
          <a:lstStyle/>
          <a:p>
            <a:fld id="{F6F13478-7826-4584-AC9B-50A54274F78F}" type="slidenum">
              <a:rPr lang="en-US" sz="1600" smtClean="0"/>
              <a:pPr/>
              <a:t>30</a:t>
            </a:fld>
            <a:endParaRPr lang="en-US" sz="1600" dirty="0"/>
          </a:p>
        </p:txBody>
      </p:sp>
      <p:pic>
        <p:nvPicPr>
          <p:cNvPr id="6" name="Picture 3" descr="C:\Users\jperzel\Dropbox\JPI\Logos &amp; Materials\Workshops\Workshop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BE02520-426F-49AC-A2A1-CC5A995670AA}"/>
              </a:ext>
            </a:extLst>
          </p:cNvPr>
          <p:cNvSpPr txBox="1">
            <a:spLocks noChangeArrowheads="1"/>
          </p:cNvSpPr>
          <p:nvPr/>
        </p:nvSpPr>
        <p:spPr bwMode="auto">
          <a:xfrm>
            <a:off x="124690" y="793213"/>
            <a:ext cx="9019310" cy="539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1200" dirty="0"/>
              <a:t>How to Train Your Sponsor</a:t>
            </a:r>
          </a:p>
        </p:txBody>
      </p:sp>
    </p:spTree>
    <p:extLst>
      <p:ext uri="{BB962C8B-B14F-4D97-AF65-F5344CB8AC3E}">
        <p14:creationId xmlns:p14="http://schemas.microsoft.com/office/powerpoint/2010/main" val="94921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728" y="1414580"/>
            <a:ext cx="8650689" cy="3293209"/>
          </a:xfrm>
          <a:prstGeom prst="rect">
            <a:avLst/>
          </a:prstGeom>
          <a:noFill/>
        </p:spPr>
        <p:txBody>
          <a:bodyPr wrap="square" rtlCol="0">
            <a:spAutoFit/>
          </a:bodyPr>
          <a:lstStyle/>
          <a:p>
            <a:pPr lvl="1" indent="-457200">
              <a:spcBef>
                <a:spcPts val="600"/>
              </a:spcBef>
              <a:buClr>
                <a:schemeClr val="tx2"/>
              </a:buClr>
              <a:buFont typeface="Wingdings" pitchFamily="2" charset="2"/>
              <a:buChar char="§"/>
            </a:pPr>
            <a:r>
              <a:rPr lang="en-US" sz="2000" dirty="0"/>
              <a:t>Building trust requires building a relationship</a:t>
            </a:r>
          </a:p>
          <a:p>
            <a:pPr marL="628650" lvl="1" indent="-285750">
              <a:spcBef>
                <a:spcPts val="300"/>
              </a:spcBef>
              <a:buClr>
                <a:schemeClr val="tx2"/>
              </a:buClr>
              <a:buFont typeface="Wingdings" pitchFamily="2" charset="2"/>
              <a:buChar char="ü"/>
            </a:pPr>
            <a:r>
              <a:rPr lang="en-US" sz="1800" dirty="0">
                <a:latin typeface="+mn-lt"/>
              </a:rPr>
              <a:t>Find out their interests and motivations</a:t>
            </a:r>
          </a:p>
          <a:p>
            <a:pPr marL="628650" lvl="1" indent="-285750">
              <a:spcBef>
                <a:spcPts val="300"/>
              </a:spcBef>
              <a:buClr>
                <a:schemeClr val="tx2"/>
              </a:buClr>
              <a:buFont typeface="Wingdings" pitchFamily="2" charset="2"/>
              <a:buChar char="ü"/>
            </a:pPr>
            <a:r>
              <a:rPr lang="en-US" sz="1800" dirty="0">
                <a:latin typeface="+mn-lt"/>
              </a:rPr>
              <a:t>Find out their dislikes</a:t>
            </a:r>
          </a:p>
          <a:p>
            <a:pPr marL="628650" lvl="1" indent="-285750">
              <a:spcBef>
                <a:spcPts val="300"/>
              </a:spcBef>
              <a:buClr>
                <a:schemeClr val="tx2"/>
              </a:buClr>
              <a:buFont typeface="Wingdings" pitchFamily="2" charset="2"/>
              <a:buChar char="ü"/>
            </a:pPr>
            <a:r>
              <a:rPr lang="en-US" sz="1800" dirty="0">
                <a:latin typeface="+mn-lt"/>
              </a:rPr>
              <a:t>Find out about their habits and tendencies</a:t>
            </a:r>
          </a:p>
          <a:p>
            <a:pPr marL="628650" lvl="1" indent="-285750">
              <a:spcBef>
                <a:spcPts val="300"/>
              </a:spcBef>
              <a:buClr>
                <a:schemeClr val="tx2"/>
              </a:buClr>
              <a:buFont typeface="Wingdings" pitchFamily="2" charset="2"/>
              <a:buChar char="ü"/>
            </a:pPr>
            <a:r>
              <a:rPr lang="en-US" sz="1800" dirty="0">
                <a:latin typeface="+mn-lt"/>
              </a:rPr>
              <a:t>Understand their personality traits   </a:t>
            </a:r>
          </a:p>
          <a:p>
            <a:pPr marL="628650" lvl="1" indent="-285750">
              <a:spcBef>
                <a:spcPts val="300"/>
              </a:spcBef>
              <a:buClr>
                <a:schemeClr val="tx2"/>
              </a:buClr>
              <a:buFont typeface="Wingdings" pitchFamily="2" charset="2"/>
              <a:buChar char="ü"/>
            </a:pPr>
            <a:r>
              <a:rPr lang="en-US" sz="1800" dirty="0">
                <a:latin typeface="+mn-lt"/>
              </a:rPr>
              <a:t>Communicate effectively</a:t>
            </a:r>
          </a:p>
          <a:p>
            <a:pPr marL="628650" lvl="1" indent="-285750">
              <a:spcBef>
                <a:spcPts val="300"/>
              </a:spcBef>
              <a:buClr>
                <a:schemeClr val="tx2"/>
              </a:buClr>
              <a:buFont typeface="Wingdings" pitchFamily="2" charset="2"/>
              <a:buChar char="ü"/>
            </a:pPr>
            <a:r>
              <a:rPr lang="en-US" sz="1800" dirty="0">
                <a:latin typeface="+mn-lt"/>
              </a:rPr>
              <a:t>Deliver on what you promise</a:t>
            </a:r>
          </a:p>
          <a:p>
            <a:pPr marL="628650" lvl="1" indent="-285750">
              <a:spcBef>
                <a:spcPts val="300"/>
              </a:spcBef>
              <a:buClr>
                <a:schemeClr val="tx2"/>
              </a:buClr>
              <a:buFont typeface="Wingdings" pitchFamily="2" charset="2"/>
              <a:buChar char="ü"/>
            </a:pPr>
            <a:r>
              <a:rPr lang="en-US" sz="1800" dirty="0">
                <a:latin typeface="+mn-lt"/>
              </a:rPr>
              <a:t>Make them look good</a:t>
            </a:r>
          </a:p>
          <a:p>
            <a:pPr marL="628650" lvl="1" indent="-285750">
              <a:spcBef>
                <a:spcPts val="300"/>
              </a:spcBef>
              <a:buClr>
                <a:schemeClr val="tx2"/>
              </a:buClr>
              <a:buFont typeface="Wingdings" pitchFamily="2" charset="2"/>
              <a:buChar char="ü"/>
            </a:pPr>
            <a:endParaRPr lang="en-US" sz="1800" dirty="0">
              <a:latin typeface="+mn-lt"/>
            </a:endParaRPr>
          </a:p>
          <a:p>
            <a:pPr marL="685800" lvl="1" indent="-342900">
              <a:spcBef>
                <a:spcPts val="300"/>
              </a:spcBef>
              <a:buClr>
                <a:schemeClr val="tx2"/>
              </a:buClr>
              <a:buFont typeface="Wingdings" panose="05000000000000000000" pitchFamily="2" charset="2"/>
              <a:buChar char="Ø"/>
            </a:pPr>
            <a:r>
              <a:rPr lang="en-US" sz="1800" dirty="0">
                <a:latin typeface="+mn-lt"/>
              </a:rPr>
              <a:t>Don’t forget the Sponsor’s admin</a:t>
            </a:r>
          </a:p>
        </p:txBody>
      </p:sp>
      <p:sp>
        <p:nvSpPr>
          <p:cNvPr id="9" name="Slide Number Placeholder 1">
            <a:extLst>
              <a:ext uri="{FF2B5EF4-FFF2-40B4-BE49-F238E27FC236}">
                <a16:creationId xmlns:a16="http://schemas.microsoft.com/office/drawing/2014/main" id="{BCF7D577-188F-466C-941F-B73D714ECD88}"/>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31</a:t>
            </a:fld>
            <a:endParaRPr lang="en-US" sz="1600" dirty="0"/>
          </a:p>
        </p:txBody>
      </p:sp>
      <p:pic>
        <p:nvPicPr>
          <p:cNvPr id="10" name="Picture 3" descr="C:\Users\jperzel\Dropbox\JPI\Logos &amp; Materials\Workshops\Workshop Logo.JPG">
            <a:extLst>
              <a:ext uri="{FF2B5EF4-FFF2-40B4-BE49-F238E27FC236}">
                <a16:creationId xmlns:a16="http://schemas.microsoft.com/office/drawing/2014/main" id="{4134EC5B-2EF5-4458-97D2-161CC6D059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BA7B5CAE-8B56-4841-B69F-B1C6DE4498FD}"/>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0" dirty="0">
                <a:cs typeface="Times New Roman" pitchFamily="18" charset="0"/>
              </a:rPr>
              <a:t>Building Trust</a:t>
            </a:r>
          </a:p>
        </p:txBody>
      </p:sp>
      <p:pic>
        <p:nvPicPr>
          <p:cNvPr id="6" name="Picture 2" descr="http://images.huffingtonpost.com/2015-05-04-1430705776-3103200-oneonone_meeting300x200-thumb.jpg">
            <a:extLst>
              <a:ext uri="{FF2B5EF4-FFF2-40B4-BE49-F238E27FC236}">
                <a16:creationId xmlns:a16="http://schemas.microsoft.com/office/drawing/2014/main" id="{F450D109-DB0C-4ECD-92C1-AB8D2D5038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0971" y="1898319"/>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80E1696-9406-4395-9061-FFE3B11F5C12}"/>
              </a:ext>
            </a:extLst>
          </p:cNvPr>
          <p:cNvSpPr txBox="1">
            <a:spLocks noChangeArrowheads="1"/>
          </p:cNvSpPr>
          <p:nvPr/>
        </p:nvSpPr>
        <p:spPr bwMode="auto">
          <a:xfrm>
            <a:off x="253312" y="5265734"/>
            <a:ext cx="8553098" cy="80407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0" indent="0" algn="ctr">
              <a:buFontTx/>
              <a:buNone/>
            </a:pPr>
            <a:r>
              <a:rPr lang="en-GB" sz="1800" kern="0" dirty="0">
                <a:latin typeface="Albertus Extra Bold"/>
              </a:rPr>
              <a:t>“</a:t>
            </a:r>
            <a:r>
              <a:rPr lang="en-GB" sz="1800" b="1" dirty="0">
                <a:latin typeface="Albertus Extra Bold"/>
              </a:rPr>
              <a:t>You cannot build a reputation on what you are going to do …”</a:t>
            </a:r>
            <a:endParaRPr lang="en-GB" sz="1800" kern="0" dirty="0">
              <a:latin typeface="Albertus Extra Bold"/>
            </a:endParaRPr>
          </a:p>
          <a:p>
            <a:pPr marL="0" indent="0" algn="ctr">
              <a:spcBef>
                <a:spcPts val="600"/>
              </a:spcBef>
              <a:buFontTx/>
              <a:buNone/>
            </a:pPr>
            <a:r>
              <a:rPr lang="en-GB" sz="1600" dirty="0">
                <a:latin typeface="Albertus Extra Bold" pitchFamily="18" charset="0"/>
              </a:rPr>
              <a:t>- Henry Ford</a:t>
            </a:r>
          </a:p>
        </p:txBody>
      </p:sp>
    </p:spTree>
    <p:extLst>
      <p:ext uri="{BB962C8B-B14F-4D97-AF65-F5344CB8AC3E}">
        <p14:creationId xmlns:p14="http://schemas.microsoft.com/office/powerpoint/2010/main" val="17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38DB06-B887-40CD-9B33-1F4D65701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364" y="1807247"/>
            <a:ext cx="805295" cy="798169"/>
          </a:xfrm>
          <a:prstGeom prst="rect">
            <a:avLst/>
          </a:prstGeom>
        </p:spPr>
      </p:pic>
      <p:sp>
        <p:nvSpPr>
          <p:cNvPr id="4" name="TextBox 3"/>
          <p:cNvSpPr txBox="1"/>
          <p:nvPr/>
        </p:nvSpPr>
        <p:spPr>
          <a:xfrm>
            <a:off x="245661" y="1442567"/>
            <a:ext cx="8202304" cy="2477601"/>
          </a:xfrm>
          <a:prstGeom prst="rect">
            <a:avLst/>
          </a:prstGeom>
          <a:noFill/>
        </p:spPr>
        <p:txBody>
          <a:bodyPr wrap="square" rtlCol="0">
            <a:spAutoFit/>
          </a:bodyPr>
          <a:lstStyle/>
          <a:p>
            <a:pPr marL="228600" lvl="1" indent="-228600">
              <a:spcBef>
                <a:spcPts val="400"/>
              </a:spcBef>
              <a:buClr>
                <a:schemeClr val="tx2"/>
              </a:buClr>
              <a:buFont typeface="Arial" charset="0"/>
              <a:buChar char="•"/>
              <a:defRPr/>
            </a:pPr>
            <a:r>
              <a:rPr lang="en-US" sz="2000" kern="0" dirty="0">
                <a:latin typeface="+mn-lt"/>
                <a:cs typeface="Times New Roman" pitchFamily="18" charset="0"/>
              </a:rPr>
              <a:t>Executives </a:t>
            </a:r>
            <a:r>
              <a:rPr lang="en-US" sz="2000" b="1" u="sng" kern="0" dirty="0">
                <a:latin typeface="+mn-lt"/>
                <a:cs typeface="Times New Roman" pitchFamily="18" charset="0"/>
              </a:rPr>
              <a:t>NEVER</a:t>
            </a:r>
            <a:r>
              <a:rPr lang="en-US" sz="2000" kern="0" dirty="0">
                <a:latin typeface="+mn-lt"/>
                <a:cs typeface="Times New Roman" pitchFamily="18" charset="0"/>
              </a:rPr>
              <a:t> like being surprised – especially if they find out from their boss or peer</a:t>
            </a:r>
          </a:p>
          <a:p>
            <a:pPr marL="228600" lvl="1" indent="-228600">
              <a:spcBef>
                <a:spcPts val="400"/>
              </a:spcBef>
              <a:buClr>
                <a:schemeClr val="tx2"/>
              </a:buClr>
              <a:buFont typeface="Arial" charset="0"/>
              <a:buChar char="•"/>
              <a:defRPr/>
            </a:pPr>
            <a:endParaRPr lang="en-US" sz="2000" kern="0" dirty="0">
              <a:latin typeface="+mn-lt"/>
              <a:cs typeface="Times New Roman" pitchFamily="18" charset="0"/>
            </a:endParaRPr>
          </a:p>
          <a:p>
            <a:pPr marL="228600" lvl="1" indent="-228600">
              <a:spcBef>
                <a:spcPts val="600"/>
              </a:spcBef>
              <a:buClr>
                <a:schemeClr val="tx2"/>
              </a:buClr>
              <a:buFont typeface="Arial" charset="0"/>
              <a:buChar char="•"/>
              <a:defRPr/>
            </a:pPr>
            <a:r>
              <a:rPr lang="en-US" sz="2000" kern="0" dirty="0">
                <a:latin typeface="+mn-lt"/>
                <a:cs typeface="Times New Roman" pitchFamily="18" charset="0"/>
              </a:rPr>
              <a:t>Better to warn them about “possibilities” of an impact on the project rather than hold anything back</a:t>
            </a:r>
          </a:p>
          <a:p>
            <a:pPr marL="228600" lvl="1" indent="-228600">
              <a:spcBef>
                <a:spcPts val="400"/>
              </a:spcBef>
              <a:buClr>
                <a:schemeClr val="tx2"/>
              </a:buClr>
              <a:buFont typeface="Arial" charset="0"/>
              <a:buChar char="•"/>
              <a:defRPr/>
            </a:pPr>
            <a:r>
              <a:rPr lang="en-US" sz="2000" kern="0" dirty="0">
                <a:latin typeface="+mn-lt"/>
                <a:cs typeface="Times New Roman" pitchFamily="18" charset="0"/>
              </a:rPr>
              <a:t>Be clear about what you expect them to do, if anything</a:t>
            </a:r>
          </a:p>
          <a:p>
            <a:pPr marL="228600" lvl="1" indent="-228600">
              <a:spcBef>
                <a:spcPts val="400"/>
              </a:spcBef>
              <a:buClr>
                <a:schemeClr val="tx2"/>
              </a:buClr>
              <a:buFont typeface="Arial" charset="0"/>
              <a:buChar char="•"/>
              <a:defRPr/>
            </a:pPr>
            <a:r>
              <a:rPr lang="en-US" sz="2000" kern="0" dirty="0">
                <a:latin typeface="+mn-lt"/>
                <a:cs typeface="Times New Roman" pitchFamily="18" charset="0"/>
              </a:rPr>
              <a:t>It is always good to have a proposed resolution or two </a:t>
            </a:r>
            <a:endParaRPr lang="en-US" dirty="0">
              <a:cs typeface="Times New Roman" pitchFamily="18" charset="0"/>
            </a:endParaRPr>
          </a:p>
        </p:txBody>
      </p:sp>
      <p:sp>
        <p:nvSpPr>
          <p:cNvPr id="7" name="Slide Number Placeholder 1">
            <a:extLst>
              <a:ext uri="{FF2B5EF4-FFF2-40B4-BE49-F238E27FC236}">
                <a16:creationId xmlns:a16="http://schemas.microsoft.com/office/drawing/2014/main" id="{F72B08E7-B68A-4354-AE1B-8B6FB3B3C265}"/>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32</a:t>
            </a:fld>
            <a:endParaRPr lang="en-US" sz="1600" dirty="0"/>
          </a:p>
        </p:txBody>
      </p:sp>
      <p:pic>
        <p:nvPicPr>
          <p:cNvPr id="8" name="Picture 3" descr="C:\Users\jperzel\Dropbox\JPI\Logos &amp; Materials\Workshops\Workshop Logo.JPG">
            <a:extLst>
              <a:ext uri="{FF2B5EF4-FFF2-40B4-BE49-F238E27FC236}">
                <a16:creationId xmlns:a16="http://schemas.microsoft.com/office/drawing/2014/main" id="{25A25AD3-A4EB-4D75-9DD0-1783B04DC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3C7E7955-69FF-4E59-BAA1-9F1C0B73E625}"/>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0" dirty="0">
                <a:cs typeface="Times New Roman" pitchFamily="18" charset="0"/>
              </a:rPr>
              <a:t>No Surprises</a:t>
            </a:r>
          </a:p>
        </p:txBody>
      </p:sp>
      <p:sp>
        <p:nvSpPr>
          <p:cNvPr id="6" name="TextBox 5">
            <a:extLst>
              <a:ext uri="{FF2B5EF4-FFF2-40B4-BE49-F238E27FC236}">
                <a16:creationId xmlns:a16="http://schemas.microsoft.com/office/drawing/2014/main" id="{71A42032-73AC-41AA-A2E0-45BA4FF74FB7}"/>
              </a:ext>
            </a:extLst>
          </p:cNvPr>
          <p:cNvSpPr txBox="1"/>
          <p:nvPr/>
        </p:nvSpPr>
        <p:spPr>
          <a:xfrm>
            <a:off x="8447965" y="1444674"/>
            <a:ext cx="597647" cy="461665"/>
          </a:xfrm>
          <a:prstGeom prst="rect">
            <a:avLst/>
          </a:prstGeom>
          <a:noFill/>
        </p:spPr>
        <p:txBody>
          <a:bodyPr wrap="square" rtlCol="0">
            <a:spAutoFit/>
          </a:bodyPr>
          <a:lstStyle/>
          <a:p>
            <a:r>
              <a:rPr lang="en-US" dirty="0">
                <a:latin typeface="Bella Donna" panose="03000502030604030003" pitchFamily="66" charset="0"/>
              </a:rPr>
              <a:t>@</a:t>
            </a:r>
            <a:r>
              <a:rPr lang="en-US" dirty="0"/>
              <a:t> </a:t>
            </a:r>
          </a:p>
        </p:txBody>
      </p:sp>
    </p:spTree>
    <p:extLst>
      <p:ext uri="{BB962C8B-B14F-4D97-AF65-F5344CB8AC3E}">
        <p14:creationId xmlns:p14="http://schemas.microsoft.com/office/powerpoint/2010/main" val="286818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4053050" y="3866046"/>
            <a:ext cx="3141500" cy="1996598"/>
          </a:xfrm>
          <a:prstGeom prst="rect">
            <a:avLst/>
          </a:prstGeom>
        </p:spPr>
      </p:pic>
      <p:sp>
        <p:nvSpPr>
          <p:cNvPr id="3" name="TextBox 2"/>
          <p:cNvSpPr txBox="1"/>
          <p:nvPr/>
        </p:nvSpPr>
        <p:spPr>
          <a:xfrm>
            <a:off x="300746" y="1411421"/>
            <a:ext cx="8153400" cy="1654299"/>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Know when to ask a question, and how  to do it effectively, by asking yourself:</a:t>
            </a:r>
          </a:p>
          <a:p>
            <a:pPr marL="628650" lvl="1" indent="-285750">
              <a:spcBef>
                <a:spcPts val="300"/>
              </a:spcBef>
              <a:buClr>
                <a:schemeClr val="tx2"/>
              </a:buClr>
              <a:buFont typeface="Wingdings" pitchFamily="2" charset="2"/>
              <a:buChar char="ü"/>
            </a:pPr>
            <a:r>
              <a:rPr lang="en-US" sz="1800" dirty="0"/>
              <a:t>Am I trying to build rapport</a:t>
            </a:r>
          </a:p>
          <a:p>
            <a:pPr marL="628650" lvl="1" indent="-285750">
              <a:spcBef>
                <a:spcPts val="300"/>
              </a:spcBef>
              <a:buClr>
                <a:schemeClr val="tx2"/>
              </a:buClr>
              <a:buFont typeface="Wingdings" pitchFamily="2" charset="2"/>
              <a:buChar char="ü"/>
            </a:pPr>
            <a:r>
              <a:rPr lang="en-US" sz="1800" dirty="0">
                <a:latin typeface="+mn-lt"/>
              </a:rPr>
              <a:t>Am I looking to gather information</a:t>
            </a:r>
          </a:p>
          <a:p>
            <a:pPr marL="628650" lvl="1" indent="-285750">
              <a:spcBef>
                <a:spcPts val="300"/>
              </a:spcBef>
              <a:buClr>
                <a:schemeClr val="tx2"/>
              </a:buClr>
              <a:buFont typeface="Wingdings" pitchFamily="2" charset="2"/>
              <a:buChar char="ü"/>
            </a:pPr>
            <a:r>
              <a:rPr lang="en-US" sz="1800" dirty="0">
                <a:latin typeface="+mn-lt"/>
              </a:rPr>
              <a:t>Am I looking to lead the discussion to a particular end-point or decision</a:t>
            </a:r>
          </a:p>
        </p:txBody>
      </p:sp>
      <p:sp>
        <p:nvSpPr>
          <p:cNvPr id="9" name="Slide Number Placeholder 1">
            <a:extLst>
              <a:ext uri="{FF2B5EF4-FFF2-40B4-BE49-F238E27FC236}">
                <a16:creationId xmlns:a16="http://schemas.microsoft.com/office/drawing/2014/main" id="{7491694C-2113-4856-B4C3-DE0093A8E0B6}"/>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33</a:t>
            </a:fld>
            <a:endParaRPr lang="en-US" sz="1600" dirty="0"/>
          </a:p>
        </p:txBody>
      </p:sp>
      <p:pic>
        <p:nvPicPr>
          <p:cNvPr id="12" name="Picture 3" descr="C:\Users\jperzel\Dropbox\JPI\Logos &amp; Materials\Workshops\Workshop Logo.JPG">
            <a:extLst>
              <a:ext uri="{FF2B5EF4-FFF2-40B4-BE49-F238E27FC236}">
                <a16:creationId xmlns:a16="http://schemas.microsoft.com/office/drawing/2014/main" id="{8D87EA48-A27D-4855-ADCD-27AF1BA42C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E6010C09-8271-488D-9DB7-D764946D2B72}"/>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0" dirty="0">
                <a:cs typeface="Times New Roman" pitchFamily="18" charset="0"/>
              </a:rPr>
              <a:t>Asking a Question</a:t>
            </a:r>
          </a:p>
        </p:txBody>
      </p:sp>
      <p:pic>
        <p:nvPicPr>
          <p:cNvPr id="8" name="Picture 7">
            <a:extLst>
              <a:ext uri="{FF2B5EF4-FFF2-40B4-BE49-F238E27FC236}">
                <a16:creationId xmlns:a16="http://schemas.microsoft.com/office/drawing/2014/main" id="{B53A6823-3304-4DFC-A6A6-8F386F76F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50" y="5957836"/>
            <a:ext cx="1080126" cy="662341"/>
          </a:xfrm>
          <a:prstGeom prst="rect">
            <a:avLst/>
          </a:prstGeom>
        </p:spPr>
      </p:pic>
      <p:sp>
        <p:nvSpPr>
          <p:cNvPr id="11" name="TextBox 10">
            <a:extLst>
              <a:ext uri="{FF2B5EF4-FFF2-40B4-BE49-F238E27FC236}">
                <a16:creationId xmlns:a16="http://schemas.microsoft.com/office/drawing/2014/main" id="{71A42032-73AC-41AA-A2E0-45BA4FF74FB7}"/>
              </a:ext>
            </a:extLst>
          </p:cNvPr>
          <p:cNvSpPr txBox="1"/>
          <p:nvPr/>
        </p:nvSpPr>
        <p:spPr>
          <a:xfrm>
            <a:off x="8245607" y="2604055"/>
            <a:ext cx="597647" cy="461665"/>
          </a:xfrm>
          <a:prstGeom prst="rect">
            <a:avLst/>
          </a:prstGeom>
          <a:noFill/>
        </p:spPr>
        <p:txBody>
          <a:bodyPr wrap="square" rtlCol="0">
            <a:spAutoFit/>
          </a:bodyPr>
          <a:lstStyle/>
          <a:p>
            <a:r>
              <a:rPr lang="en-US" dirty="0">
                <a:latin typeface="Bella Donna" panose="03000502030604030003" pitchFamily="66" charset="0"/>
              </a:rPr>
              <a:t>@</a:t>
            </a:r>
            <a:r>
              <a:rPr lang="en-US" dirty="0"/>
              <a:t> </a:t>
            </a:r>
          </a:p>
        </p:txBody>
      </p:sp>
    </p:spTree>
    <p:extLst>
      <p:ext uri="{BB962C8B-B14F-4D97-AF65-F5344CB8AC3E}">
        <p14:creationId xmlns:p14="http://schemas.microsoft.com/office/powerpoint/2010/main" val="358161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969" y="1475075"/>
            <a:ext cx="7178722" cy="2451953"/>
          </a:xfrm>
          <a:prstGeom prst="rect">
            <a:avLst/>
          </a:prstGeom>
          <a:noFill/>
        </p:spPr>
        <p:txBody>
          <a:bodyPr wrap="square" rtlCol="0">
            <a:spAutoFit/>
          </a:bodyPr>
          <a:lstStyle/>
          <a:p>
            <a:pPr marL="228600" indent="-228600">
              <a:spcBef>
                <a:spcPts val="400"/>
              </a:spcBef>
              <a:buClr>
                <a:schemeClr val="tx2"/>
              </a:buClr>
              <a:buFont typeface="Arial" charset="0"/>
              <a:buChar char="•"/>
              <a:defRPr/>
            </a:pPr>
            <a:r>
              <a:rPr lang="en-US" sz="2000" kern="0" dirty="0">
                <a:latin typeface="+mn-lt"/>
                <a:cs typeface="Times New Roman" pitchFamily="18" charset="0"/>
              </a:rPr>
              <a:t>Identify the level in the organization required</a:t>
            </a:r>
          </a:p>
          <a:p>
            <a:pPr marL="228600" indent="-228600">
              <a:spcBef>
                <a:spcPts val="400"/>
              </a:spcBef>
              <a:buClr>
                <a:schemeClr val="tx2"/>
              </a:buClr>
              <a:buFont typeface="Arial" charset="0"/>
              <a:buChar char="•"/>
              <a:defRPr/>
            </a:pPr>
            <a:r>
              <a:rPr lang="en-US" sz="2000" kern="0" dirty="0">
                <a:latin typeface="+mn-lt"/>
                <a:cs typeface="Times New Roman" pitchFamily="18" charset="0"/>
              </a:rPr>
              <a:t>Check to see if any of the candidates have filled a project sponsor’s role before</a:t>
            </a:r>
          </a:p>
          <a:p>
            <a:pPr marL="228600" indent="-228600">
              <a:spcBef>
                <a:spcPts val="400"/>
              </a:spcBef>
              <a:buClr>
                <a:schemeClr val="tx2"/>
              </a:buClr>
              <a:buFont typeface="Arial" charset="0"/>
              <a:buChar char="•"/>
              <a:defRPr/>
            </a:pPr>
            <a:r>
              <a:rPr lang="en-US" sz="2000" kern="0" dirty="0">
                <a:latin typeface="+mn-lt"/>
                <a:cs typeface="Times New Roman" pitchFamily="18" charset="0"/>
              </a:rPr>
              <a:t>Talk to the potential sponsors about the project, their vision and how they see their role</a:t>
            </a:r>
          </a:p>
          <a:p>
            <a:pPr marL="228600" indent="-228600">
              <a:spcBef>
                <a:spcPts val="400"/>
              </a:spcBef>
              <a:buClr>
                <a:schemeClr val="tx2"/>
              </a:buClr>
              <a:buFont typeface="Arial" charset="0"/>
              <a:buChar char="•"/>
              <a:defRPr/>
            </a:pPr>
            <a:r>
              <a:rPr lang="en-US" sz="2000" kern="0" dirty="0">
                <a:latin typeface="+mn-lt"/>
                <a:cs typeface="Times New Roman" pitchFamily="18" charset="0"/>
              </a:rPr>
              <a:t>Validate their availability to perform their duties</a:t>
            </a:r>
          </a:p>
          <a:p>
            <a:pPr marL="228600" indent="-228600">
              <a:spcBef>
                <a:spcPts val="400"/>
              </a:spcBef>
              <a:buClr>
                <a:schemeClr val="tx2"/>
              </a:buClr>
              <a:buFont typeface="Arial" charset="0"/>
              <a:buChar char="•"/>
              <a:defRPr/>
            </a:pPr>
            <a:r>
              <a:rPr lang="en-US" sz="2000" kern="0" dirty="0">
                <a:latin typeface="+mn-lt"/>
                <a:cs typeface="Times New Roman" pitchFamily="18" charset="0"/>
              </a:rPr>
              <a:t>Buy a Lottery Ticket – its your lucky day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6347044" y="4102608"/>
            <a:ext cx="2417654" cy="1335627"/>
          </a:xfrm>
          <a:prstGeom prst="rect">
            <a:avLst/>
          </a:prstGeom>
        </p:spPr>
      </p:pic>
      <p:sp>
        <p:nvSpPr>
          <p:cNvPr id="7" name="Slide Number Placeholder 1">
            <a:extLst>
              <a:ext uri="{FF2B5EF4-FFF2-40B4-BE49-F238E27FC236}">
                <a16:creationId xmlns:a16="http://schemas.microsoft.com/office/drawing/2014/main" id="{307823FB-9AAE-4C42-A1BF-88AF6F8A9B60}"/>
              </a:ext>
            </a:extLst>
          </p:cNvPr>
          <p:cNvSpPr txBox="1">
            <a:spLocks/>
          </p:cNvSpPr>
          <p:nvPr/>
        </p:nvSpPr>
        <p:spPr>
          <a:xfrm>
            <a:off x="4357830" y="6244326"/>
            <a:ext cx="603913" cy="239024"/>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34</a:t>
            </a:fld>
            <a:endParaRPr lang="en-US" sz="1600" dirty="0"/>
          </a:p>
        </p:txBody>
      </p:sp>
      <p:pic>
        <p:nvPicPr>
          <p:cNvPr id="8" name="Picture 3" descr="C:\Users\jperzel\Dropbox\JPI\Logos &amp; Materials\Workshops\Workshop Logo.JPG">
            <a:extLst>
              <a:ext uri="{FF2B5EF4-FFF2-40B4-BE49-F238E27FC236}">
                <a16:creationId xmlns:a16="http://schemas.microsoft.com/office/drawing/2014/main" id="{8788E5CE-2BBA-453E-A560-C43BE00B58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2F729745-AEDA-4943-9512-157233F51DB6}"/>
              </a:ext>
            </a:extLst>
          </p:cNvPr>
          <p:cNvSpPr txBox="1">
            <a:spLocks noChangeArrowheads="1"/>
          </p:cNvSpPr>
          <p:nvPr/>
        </p:nvSpPr>
        <p:spPr bwMode="auto">
          <a:xfrm>
            <a:off x="245661" y="794026"/>
            <a:ext cx="8898339" cy="532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lnSpc>
                <a:spcPct val="90000"/>
              </a:lnSpc>
              <a:spcBef>
                <a:spcPct val="0"/>
              </a:spcBef>
              <a:spcAft>
                <a:spcPct val="0"/>
              </a:spcAft>
              <a:defRPr sz="28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4000" kern="0" dirty="0">
                <a:cs typeface="Times New Roman" pitchFamily="18" charset="0"/>
              </a:rPr>
              <a:t>If you get to draft your Sponsor</a:t>
            </a:r>
          </a:p>
        </p:txBody>
      </p:sp>
    </p:spTree>
    <p:extLst>
      <p:ext uri="{BB962C8B-B14F-4D97-AF65-F5344CB8AC3E}">
        <p14:creationId xmlns:p14="http://schemas.microsoft.com/office/powerpoint/2010/main" val="134889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6550" y="771110"/>
            <a:ext cx="8464550" cy="564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r>
              <a:rPr lang="en-US" sz="4000" kern="0" dirty="0">
                <a:solidFill>
                  <a:srgbClr val="FF8000"/>
                </a:solidFill>
              </a:rPr>
              <a:t>Typical Problems Encountered</a:t>
            </a:r>
            <a:endParaRPr lang="en-US" sz="4000" b="1" kern="0" dirty="0">
              <a:solidFill>
                <a:srgbClr val="FF8000"/>
              </a:solidFill>
            </a:endParaRPr>
          </a:p>
        </p:txBody>
      </p:sp>
      <p:sp>
        <p:nvSpPr>
          <p:cNvPr id="7" name="Slide Number Placeholder 1">
            <a:extLst>
              <a:ext uri="{FF2B5EF4-FFF2-40B4-BE49-F238E27FC236}">
                <a16:creationId xmlns:a16="http://schemas.microsoft.com/office/drawing/2014/main" id="{01E6C2D7-17F1-4391-9D83-4B4E5A664C8B}"/>
              </a:ext>
            </a:extLst>
          </p:cNvPr>
          <p:cNvSpPr txBox="1">
            <a:spLocks/>
          </p:cNvSpPr>
          <p:nvPr/>
        </p:nvSpPr>
        <p:spPr>
          <a:xfrm>
            <a:off x="4344181" y="6271622"/>
            <a:ext cx="690273" cy="213261"/>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89A01480-B1ED-4119-AC41-9F9B30C0F4DA}" type="slidenum">
              <a:rPr lang="en-US" sz="1600" smtClean="0"/>
              <a:pPr>
                <a:defRPr/>
              </a:pPr>
              <a:t>35</a:t>
            </a:fld>
            <a:endParaRPr lang="en-US" sz="1600" dirty="0"/>
          </a:p>
        </p:txBody>
      </p:sp>
      <p:pic>
        <p:nvPicPr>
          <p:cNvPr id="9" name="Picture 3" descr="C:\Users\jperzel\Dropbox\JPI\Logos &amp; Materials\Workshops\Workshop Logo.JPG">
            <a:extLst>
              <a:ext uri="{FF2B5EF4-FFF2-40B4-BE49-F238E27FC236}">
                <a16:creationId xmlns:a16="http://schemas.microsoft.com/office/drawing/2014/main" id="{1BC6845C-A317-4801-A913-E374204D8A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5916613"/>
            <a:ext cx="1812170" cy="46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208D268-A585-4B2A-B844-F49EDDF95266}"/>
              </a:ext>
            </a:extLst>
          </p:cNvPr>
          <p:cNvSpPr txBox="1"/>
          <p:nvPr/>
        </p:nvSpPr>
        <p:spPr>
          <a:xfrm>
            <a:off x="286549" y="1412253"/>
            <a:ext cx="8652687" cy="2846933"/>
          </a:xfrm>
          <a:prstGeom prst="rect">
            <a:avLst/>
          </a:prstGeom>
          <a:noFill/>
        </p:spPr>
        <p:txBody>
          <a:bodyPr wrap="square" rtlCol="0">
            <a:spAutoFit/>
          </a:bodyPr>
          <a:lstStyle/>
          <a:p>
            <a:pPr marL="228600" lvl="1" indent="-228600" eaLnBrk="0" hangingPunct="0">
              <a:spcBef>
                <a:spcPts val="600"/>
              </a:spcBef>
              <a:buClr>
                <a:schemeClr val="tx2"/>
              </a:buClr>
              <a:buFont typeface="Arial" panose="020B0604020202020204" pitchFamily="34" charset="0"/>
              <a:buChar char="•"/>
            </a:pPr>
            <a:r>
              <a:rPr lang="en-US" sz="2000" kern="0" dirty="0">
                <a:latin typeface="+mn-lt"/>
                <a:cs typeface="Times New Roman" pitchFamily="18" charset="0"/>
              </a:rPr>
              <a:t>How to handle the following problems with your Sponsor:</a:t>
            </a:r>
          </a:p>
          <a:p>
            <a:pPr marL="685800" lvl="1" indent="-342900">
              <a:spcBef>
                <a:spcPts val="300"/>
              </a:spcBef>
              <a:buClr>
                <a:schemeClr val="tx2"/>
              </a:buClr>
              <a:buFont typeface="+mj-lt"/>
              <a:buAutoNum type="arabicPeriod"/>
            </a:pPr>
            <a:r>
              <a:rPr lang="en-US" sz="1800" dirty="0">
                <a:latin typeface="+mn-lt"/>
              </a:rPr>
              <a:t>Does not reply back to meeting invites</a:t>
            </a:r>
          </a:p>
          <a:p>
            <a:pPr marL="685800" lvl="1" indent="-342900">
              <a:spcBef>
                <a:spcPts val="300"/>
              </a:spcBef>
              <a:buClr>
                <a:schemeClr val="tx2"/>
              </a:buClr>
              <a:buFont typeface="+mj-lt"/>
              <a:buAutoNum type="arabicPeriod"/>
            </a:pPr>
            <a:r>
              <a:rPr lang="en-US" sz="1800" dirty="0">
                <a:latin typeface="+mn-lt"/>
              </a:rPr>
              <a:t>Not showing up for meeting – or always late</a:t>
            </a:r>
          </a:p>
          <a:p>
            <a:pPr marL="685800" lvl="1" indent="-342900">
              <a:spcBef>
                <a:spcPts val="300"/>
              </a:spcBef>
              <a:buClr>
                <a:schemeClr val="tx2"/>
              </a:buClr>
              <a:buFont typeface="+mj-lt"/>
              <a:buAutoNum type="arabicPeriod"/>
            </a:pPr>
            <a:r>
              <a:rPr lang="en-US" sz="1800" dirty="0">
                <a:latin typeface="+mn-lt"/>
              </a:rPr>
              <a:t>Multi-tasking during meetings</a:t>
            </a:r>
          </a:p>
          <a:p>
            <a:pPr marL="685800" lvl="1" indent="-342900">
              <a:spcBef>
                <a:spcPts val="300"/>
              </a:spcBef>
              <a:buClr>
                <a:schemeClr val="tx2"/>
              </a:buClr>
              <a:buFont typeface="+mj-lt"/>
              <a:buAutoNum type="arabicPeriod"/>
            </a:pPr>
            <a:r>
              <a:rPr lang="en-US" sz="1800" dirty="0">
                <a:latin typeface="+mn-lt"/>
              </a:rPr>
              <a:t>Goes around you or blind-sides you by committing to something you had not planned for in the allotted time </a:t>
            </a:r>
          </a:p>
          <a:p>
            <a:pPr marL="228600" lvl="1" indent="-228600" eaLnBrk="0" hangingPunct="0">
              <a:spcBef>
                <a:spcPts val="600"/>
              </a:spcBef>
              <a:buClr>
                <a:schemeClr val="tx2"/>
              </a:buClr>
              <a:buFont typeface="Arial" panose="020B0604020202020204" pitchFamily="34" charset="0"/>
              <a:buChar char="•"/>
            </a:pPr>
            <a:endParaRPr lang="en-US" dirty="0"/>
          </a:p>
          <a:p>
            <a:pPr marL="914400" lvl="1" indent="-457200" eaLnBrk="0" hangingPunct="0">
              <a:buClr>
                <a:schemeClr val="tx2"/>
              </a:buClr>
              <a:buFont typeface="Wingdings" panose="05000000000000000000" pitchFamily="2" charset="2"/>
              <a:buChar char="ü"/>
            </a:pPr>
            <a:endParaRPr lang="en-US" sz="2000" dirty="0">
              <a:cs typeface="Times New Roman" pitchFamily="18" charset="0"/>
            </a:endParaRPr>
          </a:p>
        </p:txBody>
      </p:sp>
    </p:spTree>
    <p:extLst>
      <p:ext uri="{BB962C8B-B14F-4D97-AF65-F5344CB8AC3E}">
        <p14:creationId xmlns:p14="http://schemas.microsoft.com/office/powerpoint/2010/main" val="44817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304340" y="1445719"/>
            <a:ext cx="8793426" cy="4570412"/>
          </a:xfrm>
        </p:spPr>
        <p:txBody>
          <a:bodyPr/>
          <a:lstStyle/>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cs typeface="Times New Roman" pitchFamily="18" charset="0"/>
              </a:rPr>
              <a:t>Communicate, Communicate, Communicate</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cs typeface="Times New Roman" pitchFamily="18" charset="0"/>
              </a:rPr>
              <a:t>No executive likes surprises – so work to avoid them</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ea typeface="+mn-ea"/>
                <a:cs typeface="Times New Roman" pitchFamily="18" charset="0"/>
              </a:rPr>
              <a:t>Understand the attributes you need in a Sponsor</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ea typeface="+mn-ea"/>
                <a:cs typeface="Times New Roman" pitchFamily="18" charset="0"/>
              </a:rPr>
              <a:t>Understand the strengths/weaknesses a particular sponsor brings to your project</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cs typeface="Times New Roman" pitchFamily="18" charset="0"/>
              </a:rPr>
              <a:t>Prepare the sponsor early on in the project</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cs typeface="Times New Roman" pitchFamily="18" charset="0"/>
              </a:rPr>
              <a:t>Ask a question</a:t>
            </a:r>
          </a:p>
          <a:p>
            <a:pPr marL="0" lvl="1" indent="0" eaLnBrk="0" hangingPunct="0">
              <a:spcBef>
                <a:spcPts val="0"/>
              </a:spcBef>
              <a:spcAft>
                <a:spcPts val="600"/>
              </a:spcAft>
              <a:buNone/>
              <a:defRPr/>
            </a:pPr>
            <a:r>
              <a:rPr lang="en-US" sz="1800" dirty="0">
                <a:cs typeface="Times New Roman" pitchFamily="18" charset="0"/>
              </a:rPr>
              <a:t>If you only remember 3 things…</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cs typeface="Times New Roman" pitchFamily="18" charset="0"/>
              </a:rPr>
              <a:t>Build a strong, trusting relationship with the sponsor</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ea typeface="+mn-ea"/>
                <a:cs typeface="Times New Roman" pitchFamily="18" charset="0"/>
              </a:rPr>
              <a:t>Project success means managing outcomes through influence: both your influence and the sponsor's </a:t>
            </a:r>
          </a:p>
          <a:p>
            <a:pPr marL="228600" lvl="1" indent="-228600" eaLnBrk="0" hangingPunct="0">
              <a:spcBef>
                <a:spcPts val="0"/>
              </a:spcBef>
              <a:spcAft>
                <a:spcPts val="600"/>
              </a:spcAft>
              <a:buFont typeface="Wingdings" panose="05000000000000000000" pitchFamily="2" charset="2"/>
              <a:buChar char="ü"/>
              <a:defRPr/>
            </a:pPr>
            <a:r>
              <a:rPr lang="en-US" sz="1800" dirty="0">
                <a:latin typeface="Arial" charset="0"/>
                <a:ea typeface="+mn-ea"/>
                <a:cs typeface="Times New Roman" pitchFamily="18" charset="0"/>
              </a:rPr>
              <a:t>Successfully managing your sponsor requires that they don’t know they are being “managed” </a:t>
            </a:r>
          </a:p>
          <a:p>
            <a:pPr marL="228600" lvl="1" indent="-228600" eaLnBrk="0" hangingPunct="0">
              <a:spcBef>
                <a:spcPts val="0"/>
              </a:spcBef>
              <a:spcAft>
                <a:spcPts val="600"/>
              </a:spcAft>
              <a:buFont typeface="Wingdings" panose="05000000000000000000" pitchFamily="2" charset="2"/>
              <a:buChar char="ü"/>
              <a:defRPr/>
            </a:pPr>
            <a:endParaRPr lang="en-GB" sz="1800" dirty="0">
              <a:latin typeface="Arial" charset="0"/>
              <a:ea typeface="+mn-ea"/>
              <a:cs typeface="Times New Roman" pitchFamily="18" charset="0"/>
            </a:endParaRPr>
          </a:p>
        </p:txBody>
      </p:sp>
      <p:sp>
        <p:nvSpPr>
          <p:cNvPr id="5" name="Slide Number Placeholder 1"/>
          <p:cNvSpPr txBox="1">
            <a:spLocks/>
          </p:cNvSpPr>
          <p:nvPr/>
        </p:nvSpPr>
        <p:spPr>
          <a:xfrm>
            <a:off x="3934748" y="6217029"/>
            <a:ext cx="773729" cy="333896"/>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36</a:t>
            </a:fld>
            <a:endParaRPr lang="en-US" sz="1600" dirty="0"/>
          </a:p>
        </p:txBody>
      </p:sp>
      <p:pic>
        <p:nvPicPr>
          <p:cNvPr id="7"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892" y="6120809"/>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291152" y="794428"/>
            <a:ext cx="8464550" cy="516703"/>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3800" kern="0" dirty="0">
                <a:latin typeface="+mn-lt"/>
              </a:rPr>
              <a:t>Summary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297" y="5179214"/>
            <a:ext cx="1195079" cy="1294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460">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99923" y="1316736"/>
            <a:ext cx="8514893" cy="124358"/>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5124" name="Rectangle 3"/>
          <p:cNvSpPr>
            <a:spLocks noGrp="1" noChangeArrowheads="1"/>
          </p:cNvSpPr>
          <p:nvPr>
            <p:ph type="body" idx="1"/>
          </p:nvPr>
        </p:nvSpPr>
        <p:spPr>
          <a:xfrm>
            <a:off x="391884" y="3172874"/>
            <a:ext cx="8675276" cy="2729884"/>
          </a:xfrm>
        </p:spPr>
        <p:txBody>
          <a:bodyPr lIns="365760"/>
          <a:lstStyle/>
          <a:p>
            <a:pPr algn="ctr" eaLnBrk="1" hangingPunct="1">
              <a:spcBef>
                <a:spcPts val="1200"/>
              </a:spcBef>
              <a:buFontTx/>
              <a:buNone/>
            </a:pPr>
            <a:r>
              <a:rPr lang="en-US" sz="4200" dirty="0">
                <a:solidFill>
                  <a:srgbClr val="FF8000"/>
                </a:solidFill>
                <a:latin typeface="Arial Black" pitchFamily="34" charset="0"/>
              </a:rPr>
              <a:t>Questions,</a:t>
            </a:r>
          </a:p>
          <a:p>
            <a:pPr algn="ctr">
              <a:spcBef>
                <a:spcPts val="1200"/>
              </a:spcBef>
              <a:buNone/>
            </a:pPr>
            <a:r>
              <a:rPr lang="en-US" sz="4200" dirty="0">
                <a:solidFill>
                  <a:srgbClr val="FF8000"/>
                </a:solidFill>
                <a:latin typeface="Arial Black" pitchFamily="34" charset="0"/>
              </a:rPr>
              <a:t>Evaluations &amp;</a:t>
            </a:r>
          </a:p>
          <a:p>
            <a:pPr algn="ctr">
              <a:spcBef>
                <a:spcPts val="1200"/>
              </a:spcBef>
              <a:buNone/>
            </a:pPr>
            <a:r>
              <a:rPr lang="en-US" sz="4200" dirty="0">
                <a:solidFill>
                  <a:srgbClr val="FF8000"/>
                </a:solidFill>
                <a:latin typeface="Arial Black" pitchFamily="34" charset="0"/>
              </a:rPr>
              <a:t>1 Lesson Learned</a:t>
            </a:r>
          </a:p>
        </p:txBody>
      </p:sp>
      <p:pic>
        <p:nvPicPr>
          <p:cNvPr id="5" name="Picture 5" descr="13.jpg"/>
          <p:cNvPicPr>
            <a:picLocks noChangeAspect="1"/>
          </p:cNvPicPr>
          <p:nvPr/>
        </p:nvPicPr>
        <p:blipFill>
          <a:blip r:embed="rId2" r:link="rId3" cstate="print"/>
          <a:srcRect/>
          <a:stretch>
            <a:fillRect/>
          </a:stretch>
        </p:blipFill>
        <p:spPr bwMode="auto">
          <a:xfrm>
            <a:off x="338138" y="374650"/>
            <a:ext cx="8458200" cy="2641505"/>
          </a:xfrm>
          <a:prstGeom prst="rect">
            <a:avLst/>
          </a:prstGeom>
          <a:noFill/>
          <a:ln w="9525">
            <a:noFill/>
            <a:miter lim="800000"/>
            <a:headEnd/>
            <a:tailEnd/>
          </a:ln>
        </p:spPr>
      </p:pic>
      <p:sp>
        <p:nvSpPr>
          <p:cNvPr id="7" name="Slide Number Placeholder 1"/>
          <p:cNvSpPr txBox="1">
            <a:spLocks/>
          </p:cNvSpPr>
          <p:nvPr/>
        </p:nvSpPr>
        <p:spPr>
          <a:xfrm>
            <a:off x="4344181" y="6271622"/>
            <a:ext cx="690273" cy="213261"/>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89A01480-B1ED-4119-AC41-9F9B30C0F4DA}" type="slidenum">
              <a:rPr lang="en-US" sz="1600" smtClean="0"/>
              <a:pPr>
                <a:defRPr/>
              </a:pPr>
              <a:t>37</a:t>
            </a:fld>
            <a:endParaRPr lang="en-US" sz="1600" dirty="0"/>
          </a:p>
        </p:txBody>
      </p:sp>
      <p:pic>
        <p:nvPicPr>
          <p:cNvPr id="8" name="Picture 3" descr="C:\Users\jperzel\Dropbox\JPI\Logos &amp; Materials\Workshops\Workshop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4211" y="6144124"/>
            <a:ext cx="1812170" cy="46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924" y="3008030"/>
            <a:ext cx="2279616" cy="1341133"/>
          </a:xfrm>
          <a:prstGeom prst="rect">
            <a:avLst/>
          </a:prstGeom>
        </p:spPr>
      </p:pic>
      <p:pic>
        <p:nvPicPr>
          <p:cNvPr id="10" name="Picture 2" descr="F:\JPI Prod\Marketing\Presentations\Happy Dragon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4239" y="3138853"/>
            <a:ext cx="1925026" cy="115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38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595943" y="5934502"/>
            <a:ext cx="5220930" cy="555947"/>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3175" lvl="1" indent="-3175" algn="r">
              <a:spcBef>
                <a:spcPts val="0"/>
              </a:spcBef>
              <a:buNone/>
            </a:pPr>
            <a:r>
              <a:rPr lang="en-US" sz="1600" dirty="0">
                <a:hlinkClick r:id="rId2"/>
              </a:rPr>
              <a:t>joe@jperzelinc.com</a:t>
            </a:r>
            <a:r>
              <a:rPr lang="en-US" sz="1600" kern="0" dirty="0"/>
              <a:t> - 612.801.0737</a:t>
            </a:r>
          </a:p>
          <a:p>
            <a:pPr marL="0" indent="0" algn="r">
              <a:spcBef>
                <a:spcPts val="0"/>
              </a:spcBef>
              <a:buNone/>
            </a:pPr>
            <a:r>
              <a:rPr lang="en-US" sz="1600" u="sng" dirty="0">
                <a:hlinkClick r:id="rId3"/>
              </a:rPr>
              <a:t>https://www.linkedin.com/in/jperzel</a:t>
            </a:r>
            <a:endParaRPr lang="en-US" sz="1600" kern="0" dirty="0"/>
          </a:p>
        </p:txBody>
      </p:sp>
      <p:sp>
        <p:nvSpPr>
          <p:cNvPr id="7" name="Rectangle 2"/>
          <p:cNvSpPr>
            <a:spLocks noGrp="1" noChangeArrowheads="1"/>
          </p:cNvSpPr>
          <p:nvPr>
            <p:ph type="title"/>
          </p:nvPr>
        </p:nvSpPr>
        <p:spPr>
          <a:xfrm>
            <a:off x="336550" y="787077"/>
            <a:ext cx="8464550" cy="555947"/>
          </a:xfrm>
        </p:spPr>
        <p:txBody>
          <a:bodyPr/>
          <a:lstStyle/>
          <a:p>
            <a:pPr marL="0" lvl="1">
              <a:spcBef>
                <a:spcPts val="0"/>
              </a:spcBef>
              <a:defRPr/>
            </a:pPr>
            <a:r>
              <a:rPr lang="en-US" sz="3200" dirty="0"/>
              <a:t>Email Joe to offer </a:t>
            </a:r>
            <a:r>
              <a:rPr lang="en-US" sz="3200" b="1" dirty="0"/>
              <a:t>feedback </a:t>
            </a:r>
            <a:r>
              <a:rPr lang="en-US" sz="3200" dirty="0"/>
              <a:t>or request a full </a:t>
            </a:r>
            <a:r>
              <a:rPr lang="en-US" sz="3200" b="1" dirty="0"/>
              <a:t>copy of any presentation</a:t>
            </a:r>
          </a:p>
        </p:txBody>
      </p:sp>
      <p:sp>
        <p:nvSpPr>
          <p:cNvPr id="6" name="TextBox 10"/>
          <p:cNvSpPr txBox="1">
            <a:spLocks noChangeArrowheads="1"/>
          </p:cNvSpPr>
          <p:nvPr/>
        </p:nvSpPr>
        <p:spPr bwMode="auto">
          <a:xfrm>
            <a:off x="341401" y="1313829"/>
            <a:ext cx="772046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marL="228600" indent="-22860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ts val="0"/>
              </a:spcBef>
            </a:pPr>
            <a:r>
              <a:rPr lang="en-US" sz="2000" b="1" dirty="0"/>
              <a:t> </a:t>
            </a:r>
            <a:r>
              <a:rPr lang="en-US" sz="1700" b="1" dirty="0"/>
              <a:t>Project Management Essentials</a:t>
            </a:r>
          </a:p>
          <a:p>
            <a:pPr>
              <a:spcBef>
                <a:spcPts val="0"/>
              </a:spcBef>
              <a:buFont typeface="Wingdings" panose="05000000000000000000" pitchFamily="2" charset="2"/>
              <a:buChar char="ü"/>
            </a:pPr>
            <a:r>
              <a:rPr lang="en-US" sz="1600" dirty="0"/>
              <a:t>Project Management for the Beginner – the minimum you need to know to thrive</a:t>
            </a:r>
          </a:p>
          <a:p>
            <a:pPr>
              <a:spcBef>
                <a:spcPts val="0"/>
              </a:spcBef>
              <a:buFont typeface="Wingdings" panose="05000000000000000000" pitchFamily="2" charset="2"/>
              <a:buChar char="ü"/>
            </a:pPr>
            <a:r>
              <a:rPr lang="en-US" sz="1600" dirty="0"/>
              <a:t>The PM/BA Conundrum </a:t>
            </a:r>
          </a:p>
          <a:p>
            <a:pPr>
              <a:spcBef>
                <a:spcPts val="0"/>
              </a:spcBef>
              <a:buFont typeface="Wingdings" panose="05000000000000000000" pitchFamily="2" charset="2"/>
              <a:buChar char="ü"/>
            </a:pPr>
            <a:r>
              <a:rPr lang="en-US" sz="1600" dirty="0"/>
              <a:t>Building your Essential PM Soft skills </a:t>
            </a:r>
          </a:p>
          <a:p>
            <a:pPr>
              <a:spcBef>
                <a:spcPts val="0"/>
              </a:spcBef>
              <a:buFont typeface="Wingdings" panose="05000000000000000000" pitchFamily="2" charset="2"/>
              <a:buChar char="ü"/>
            </a:pPr>
            <a:r>
              <a:rPr lang="en-US" sz="1600" dirty="0"/>
              <a:t>Top Ten Ways to Screw-up a Good Project</a:t>
            </a:r>
          </a:p>
          <a:p>
            <a:pPr>
              <a:spcBef>
                <a:spcPts val="0"/>
              </a:spcBef>
              <a:buFont typeface="Wingdings" panose="05000000000000000000" pitchFamily="2" charset="2"/>
              <a:buChar char="ü"/>
            </a:pPr>
            <a:r>
              <a:rPr lang="en-US" sz="1600" dirty="0"/>
              <a:t>Using MS Project – the minimum you need to know to thrive </a:t>
            </a:r>
          </a:p>
          <a:p>
            <a:pPr>
              <a:spcBef>
                <a:spcPts val="0"/>
              </a:spcBef>
            </a:pPr>
            <a:r>
              <a:rPr lang="en-US" sz="1700" b="1" dirty="0"/>
              <a:t>The Dark Arts of Project Management Series</a:t>
            </a:r>
          </a:p>
          <a:p>
            <a:pPr>
              <a:spcBef>
                <a:spcPts val="0"/>
              </a:spcBef>
              <a:buFont typeface="Wingdings" panose="05000000000000000000" pitchFamily="2" charset="2"/>
              <a:buChar char="ü"/>
            </a:pPr>
            <a:r>
              <a:rPr lang="en-US" sz="1600" dirty="0"/>
              <a:t>Yes, And… Advanced Negotiations in a Project World</a:t>
            </a:r>
          </a:p>
          <a:p>
            <a:pPr lvl="0">
              <a:spcBef>
                <a:spcPts val="0"/>
              </a:spcBef>
              <a:buFont typeface="Wingdings" panose="05000000000000000000" pitchFamily="2" charset="2"/>
              <a:buChar char="ü"/>
            </a:pPr>
            <a:r>
              <a:rPr lang="en-US" sz="1600" dirty="0"/>
              <a:t>The Dark Arts of Project Management: Influence and Politics</a:t>
            </a:r>
          </a:p>
          <a:p>
            <a:pPr>
              <a:spcBef>
                <a:spcPts val="0"/>
              </a:spcBef>
              <a:buFont typeface="Wingdings" panose="05000000000000000000" pitchFamily="2" charset="2"/>
              <a:buChar char="ü"/>
            </a:pPr>
            <a:r>
              <a:rPr lang="en-US" sz="1600" dirty="0"/>
              <a:t>How to be a Chameleon: a Key to Enterprise Project Success</a:t>
            </a:r>
          </a:p>
          <a:p>
            <a:pPr lvl="0">
              <a:spcBef>
                <a:spcPts val="0"/>
              </a:spcBef>
              <a:buFont typeface="Wingdings" panose="05000000000000000000" pitchFamily="2" charset="2"/>
              <a:buChar char="ü"/>
            </a:pPr>
            <a:r>
              <a:rPr lang="en-US" sz="1600" dirty="0"/>
              <a:t>How to Train Your Dragon: a Project Sponsor Primer </a:t>
            </a:r>
          </a:p>
          <a:p>
            <a:pPr lvl="0">
              <a:spcBef>
                <a:spcPts val="0"/>
              </a:spcBef>
              <a:buFont typeface="Wingdings" panose="05000000000000000000" pitchFamily="2" charset="2"/>
              <a:buChar char="ü"/>
            </a:pPr>
            <a:r>
              <a:rPr lang="en-US" sz="1600" dirty="0"/>
              <a:t>The Art of Sales and Selling: Tools &amp; Techniques Everyone Needs to Know</a:t>
            </a:r>
          </a:p>
          <a:p>
            <a:pPr>
              <a:spcBef>
                <a:spcPts val="0"/>
              </a:spcBef>
              <a:buFont typeface="Wingdings" panose="05000000000000000000" pitchFamily="2" charset="2"/>
              <a:buChar char="ü"/>
            </a:pPr>
            <a:r>
              <a:rPr lang="en-US" sz="1600" dirty="0"/>
              <a:t>Project Stakeholders: Dealing with Sleeping Giants to Saboteurs </a:t>
            </a:r>
          </a:p>
          <a:p>
            <a:pPr lvl="0">
              <a:spcBef>
                <a:spcPts val="0"/>
              </a:spcBef>
              <a:buFont typeface="Wingdings" panose="05000000000000000000" pitchFamily="2" charset="2"/>
              <a:buChar char="ü"/>
            </a:pPr>
            <a:r>
              <a:rPr lang="en-US" sz="1600" dirty="0"/>
              <a:t>Selling the Value of the PMO and Project Management</a:t>
            </a:r>
          </a:p>
          <a:p>
            <a:pPr lvl="0">
              <a:spcBef>
                <a:spcPts val="0"/>
              </a:spcBef>
              <a:buFont typeface="Wingdings" panose="05000000000000000000" pitchFamily="2" charset="2"/>
              <a:buChar char="ü"/>
            </a:pPr>
            <a:r>
              <a:rPr lang="en-US" sz="1600" dirty="0"/>
              <a:t>A “Surefire” way to Ensure Schedule Performance! </a:t>
            </a:r>
          </a:p>
          <a:p>
            <a:pPr lvl="0">
              <a:spcBef>
                <a:spcPts val="0"/>
              </a:spcBef>
              <a:buFont typeface="Wingdings" panose="05000000000000000000" pitchFamily="2" charset="2"/>
              <a:buChar char="ü"/>
            </a:pPr>
            <a:r>
              <a:rPr lang="en-US" sz="1600" dirty="0"/>
              <a:t>Leadership: The Making of a Professional, Enterprise PM</a:t>
            </a:r>
          </a:p>
          <a:p>
            <a:pPr lvl="0">
              <a:spcBef>
                <a:spcPts val="0"/>
              </a:spcBef>
              <a:buFont typeface="Wingdings" panose="05000000000000000000" pitchFamily="2" charset="2"/>
              <a:buChar char="ü"/>
            </a:pPr>
            <a:r>
              <a:rPr lang="en-US" sz="1600" dirty="0"/>
              <a:t>Managing Change and Surviving to Talk about it</a:t>
            </a:r>
          </a:p>
          <a:p>
            <a:pPr lvl="0">
              <a:spcBef>
                <a:spcPts val="0"/>
              </a:spcBef>
              <a:buFont typeface="Wingdings" panose="05000000000000000000" pitchFamily="2" charset="2"/>
              <a:buChar char="ü"/>
            </a:pPr>
            <a:r>
              <a:rPr lang="en-US" sz="1600" dirty="0"/>
              <a:t>Managing Innovation in a Project Management World</a:t>
            </a:r>
          </a:p>
          <a:p>
            <a:pPr>
              <a:spcBef>
                <a:spcPts val="0"/>
              </a:spcBef>
            </a:pPr>
            <a:r>
              <a:rPr lang="en-US" sz="1700" b="1" dirty="0"/>
              <a:t>Case Studies</a:t>
            </a:r>
            <a:endParaRPr lang="en-US" sz="1700" dirty="0"/>
          </a:p>
          <a:p>
            <a:pPr lvl="0">
              <a:spcBef>
                <a:spcPts val="0"/>
              </a:spcBef>
              <a:buFont typeface="Wingdings" panose="05000000000000000000" pitchFamily="2" charset="2"/>
              <a:buChar char="ü"/>
            </a:pPr>
            <a:r>
              <a:rPr lang="en-US" sz="1700" dirty="0"/>
              <a:t>Building out SCSU’s PMO</a:t>
            </a:r>
          </a:p>
          <a:p>
            <a:pPr lvl="0">
              <a:spcBef>
                <a:spcPts val="0"/>
              </a:spcBef>
              <a:buFont typeface="Wingdings" panose="05000000000000000000" pitchFamily="2" charset="2"/>
              <a:buChar char="ü"/>
            </a:pPr>
            <a:r>
              <a:rPr lang="en-US" sz="1700" dirty="0"/>
              <a:t>itSMF ITIL Deployment</a:t>
            </a:r>
          </a:p>
        </p:txBody>
      </p:sp>
      <p:pic>
        <p:nvPicPr>
          <p:cNvPr id="5" name="Picture 3" descr="C:\Users\jperzel\Dropbox\JPI\Logos &amp; Materials\Workshops\Workshop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8350" y="5240274"/>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5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365125" y="2331720"/>
            <a:ext cx="8372475" cy="1624644"/>
          </a:xfrm>
        </p:spPr>
        <p:txBody>
          <a:bodyPr/>
          <a:lstStyle/>
          <a:p>
            <a:pPr marL="0" indent="0" algn="ctr">
              <a:spcBef>
                <a:spcPts val="0"/>
              </a:spcBef>
              <a:spcAft>
                <a:spcPts val="0"/>
              </a:spcAft>
              <a:buNone/>
            </a:pPr>
            <a:r>
              <a:rPr lang="en-GB" sz="8800" b="1" dirty="0">
                <a:solidFill>
                  <a:srgbClr val="FF8000"/>
                </a:solidFill>
              </a:rPr>
              <a:t>Addendum</a:t>
            </a:r>
          </a:p>
        </p:txBody>
      </p:sp>
      <p:sp>
        <p:nvSpPr>
          <p:cNvPr id="4" name="Slide Number Placeholder 1"/>
          <p:cNvSpPr>
            <a:spLocks noGrp="1"/>
          </p:cNvSpPr>
          <p:nvPr>
            <p:ph type="sldNum" sz="quarter" idx="4294967295"/>
          </p:nvPr>
        </p:nvSpPr>
        <p:spPr>
          <a:xfrm>
            <a:off x="3989340" y="6162439"/>
            <a:ext cx="530107" cy="193912"/>
          </a:xfrm>
          <a:prstGeom prst="rect">
            <a:avLst/>
          </a:prstGeom>
        </p:spPr>
        <p:txBody>
          <a:bodyPr/>
          <a:lstStyle/>
          <a:p>
            <a:fld id="{F6F13478-7826-4584-AC9B-50A54274F78F}" type="slidenum">
              <a:rPr lang="en-US" sz="1600" smtClean="0"/>
              <a:pPr/>
              <a:t>39</a:t>
            </a:fld>
            <a:endParaRPr lang="en-US" sz="1600" dirty="0"/>
          </a:p>
        </p:txBody>
      </p:sp>
      <p:pic>
        <p:nvPicPr>
          <p:cNvPr id="5" name="Picture 3" descr="C:\Users\jperzel\Dropbox\JPI\Logos &amp; Materials\Workshops\Workshop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EB3D757-85C0-4BC7-9419-EAD5E382888A}"/>
              </a:ext>
            </a:extLst>
          </p:cNvPr>
          <p:cNvSpPr txBox="1">
            <a:spLocks noChangeArrowheads="1"/>
          </p:cNvSpPr>
          <p:nvPr/>
        </p:nvSpPr>
        <p:spPr>
          <a:xfrm>
            <a:off x="336550" y="781665"/>
            <a:ext cx="8464550" cy="569885"/>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3800" kern="0" dirty="0">
                <a:latin typeface="+mn-lt"/>
              </a:rPr>
              <a:t>Project Stakeholders</a:t>
            </a:r>
          </a:p>
          <a:p>
            <a:r>
              <a:rPr lang="en-US" sz="4000" kern="0" dirty="0">
                <a:latin typeface="+mn-lt"/>
              </a:rPr>
              <a:t> </a:t>
            </a:r>
          </a:p>
        </p:txBody>
      </p:sp>
    </p:spTree>
    <p:extLst>
      <p:ext uri="{BB962C8B-B14F-4D97-AF65-F5344CB8AC3E}">
        <p14:creationId xmlns:p14="http://schemas.microsoft.com/office/powerpoint/2010/main" val="26302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122" y="397450"/>
            <a:ext cx="2105025" cy="2362200"/>
          </a:xfrm>
          <a:prstGeom prst="rect">
            <a:avLst/>
          </a:prstGeom>
        </p:spPr>
      </p:pic>
      <p:sp>
        <p:nvSpPr>
          <p:cNvPr id="5124" name="Rectangle 3"/>
          <p:cNvSpPr>
            <a:spLocks noGrp="1" noChangeArrowheads="1"/>
          </p:cNvSpPr>
          <p:nvPr>
            <p:ph type="body" idx="4294967295"/>
          </p:nvPr>
        </p:nvSpPr>
        <p:spPr>
          <a:xfrm>
            <a:off x="267482" y="1409411"/>
            <a:ext cx="8794325" cy="4771370"/>
          </a:xfrm>
        </p:spPr>
        <p:txBody>
          <a:bodyPr lIns="91440" tIns="45720" rIns="91440" bIns="45720"/>
          <a:lstStyle/>
          <a:p>
            <a:pPr>
              <a:buFontTx/>
              <a:buChar char="•"/>
            </a:pPr>
            <a:r>
              <a:rPr lang="en-US" sz="2000" dirty="0">
                <a:cs typeface="Times New Roman" pitchFamily="18" charset="0"/>
              </a:rPr>
              <a:t>Project Management since 1982</a:t>
            </a:r>
          </a:p>
          <a:p>
            <a:pPr>
              <a:buFontTx/>
              <a:buChar char="•"/>
            </a:pPr>
            <a:r>
              <a:rPr lang="en-US" sz="2000" dirty="0">
                <a:cs typeface="Times New Roman" pitchFamily="18" charset="0"/>
              </a:rPr>
              <a:t>In Management Leadership position since 1983</a:t>
            </a:r>
          </a:p>
          <a:p>
            <a:pPr>
              <a:buFont typeface="Arial" charset="0"/>
              <a:buChar char="•"/>
              <a:defRPr/>
            </a:pPr>
            <a:r>
              <a:rPr lang="en-US" sz="2000" dirty="0">
                <a:cs typeface="Times New Roman" pitchFamily="18" charset="0"/>
              </a:rPr>
              <a:t>Worked on Business, IT/Technology, Operations projects</a:t>
            </a:r>
          </a:p>
          <a:p>
            <a:pPr>
              <a:buFont typeface="Arial" charset="0"/>
              <a:buChar char="•"/>
              <a:defRPr/>
            </a:pPr>
            <a:r>
              <a:rPr lang="en-US" sz="2000" dirty="0"/>
              <a:t>Worked in Government</a:t>
            </a:r>
            <a:r>
              <a:rPr lang="en-US" sz="2000" dirty="0">
                <a:cs typeface="Times New Roman" pitchFamily="18" charset="0"/>
              </a:rPr>
              <a:t>, </a:t>
            </a:r>
            <a:r>
              <a:rPr lang="en-US" sz="2000" dirty="0"/>
              <a:t>HealthCare, K-12, Higher-Education, Agri-business, Financial, Services, Manufacturing, Insurance, Consulting, Software, Audit/Compliance</a:t>
            </a:r>
          </a:p>
          <a:p>
            <a:pPr>
              <a:buFont typeface="Arial" charset="0"/>
              <a:buChar char="•"/>
              <a:defRPr/>
            </a:pPr>
            <a:r>
              <a:rPr lang="en-US" sz="2000" dirty="0">
                <a:cs typeface="Times New Roman" pitchFamily="18" charset="0"/>
              </a:rPr>
              <a:t>I typically run large, complex, messy projects</a:t>
            </a:r>
          </a:p>
          <a:p>
            <a:pPr>
              <a:buFont typeface="Arial" charset="0"/>
              <a:buChar char="•"/>
              <a:defRPr/>
            </a:pPr>
            <a:r>
              <a:rPr lang="en-US" sz="2000" dirty="0">
                <a:cs typeface="Times New Roman" pitchFamily="18" charset="0"/>
              </a:rPr>
              <a:t>As a Project &amp; Program Manager I strongly believe in the soft-side of our world, including marketing, and I can be a bit opinionated &amp; sarcastic</a:t>
            </a:r>
          </a:p>
          <a:p>
            <a:pPr marL="0" indent="0">
              <a:spcAft>
                <a:spcPct val="40000"/>
              </a:spcAft>
              <a:buNone/>
            </a:pPr>
            <a:endParaRPr lang="en-US" sz="2200" dirty="0"/>
          </a:p>
        </p:txBody>
      </p:sp>
      <p:sp>
        <p:nvSpPr>
          <p:cNvPr id="2" name="Slide Number Placeholder 1"/>
          <p:cNvSpPr>
            <a:spLocks noGrp="1"/>
          </p:cNvSpPr>
          <p:nvPr>
            <p:ph type="sldNum" sz="quarter" idx="10"/>
          </p:nvPr>
        </p:nvSpPr>
        <p:spPr/>
        <p:txBody>
          <a:bodyPr/>
          <a:lstStyle/>
          <a:p>
            <a:pPr>
              <a:defRPr/>
            </a:pPr>
            <a:fld id="{89A01480-B1ED-4119-AC41-9F9B30C0F4DA}" type="slidenum">
              <a:rPr lang="en-US" smtClean="0"/>
              <a:pPr>
                <a:defRPr/>
              </a:pPr>
              <a:t>4</a:t>
            </a:fld>
            <a:endParaRPr lang="en-US" dirty="0"/>
          </a:p>
        </p:txBody>
      </p:sp>
      <p:sp>
        <p:nvSpPr>
          <p:cNvPr id="10" name="Rectangle 2">
            <a:extLst>
              <a:ext uri="{FF2B5EF4-FFF2-40B4-BE49-F238E27FC236}">
                <a16:creationId xmlns:a16="http://schemas.microsoft.com/office/drawing/2014/main" id="{321E3CA5-A29C-4747-82BA-C5A5F1B884CA}"/>
              </a:ext>
            </a:extLst>
          </p:cNvPr>
          <p:cNvSpPr txBox="1">
            <a:spLocks noChangeArrowheads="1"/>
          </p:cNvSpPr>
          <p:nvPr/>
        </p:nvSpPr>
        <p:spPr bwMode="auto">
          <a:xfrm>
            <a:off x="304800" y="762000"/>
            <a:ext cx="81534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nSpc>
                <a:spcPct val="90000"/>
              </a:lnSpc>
              <a:spcBef>
                <a:spcPct val="0"/>
              </a:spcBef>
              <a:defRPr/>
            </a:pPr>
            <a:r>
              <a:rPr lang="en-US" sz="3800" dirty="0">
                <a:solidFill>
                  <a:srgbClr val="FF8000"/>
                </a:solidFill>
                <a:latin typeface="+mj-lt"/>
                <a:ea typeface="+mj-ea"/>
                <a:cs typeface="+mj-cs"/>
              </a:rPr>
              <a:t>My Background</a:t>
            </a:r>
          </a:p>
        </p:txBody>
      </p:sp>
      <p:pic>
        <p:nvPicPr>
          <p:cNvPr id="7"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344181" y="6271621"/>
            <a:ext cx="816397" cy="244793"/>
          </a:xfrm>
        </p:spPr>
        <p:txBody>
          <a:bodyPr/>
          <a:lstStyle/>
          <a:p>
            <a:pPr>
              <a:defRPr/>
            </a:pPr>
            <a:fld id="{89A01480-B1ED-4119-AC41-9F9B30C0F4DA}" type="slidenum">
              <a:rPr lang="en-US" smtClean="0"/>
              <a:pPr>
                <a:defRPr/>
              </a:pPr>
              <a:t>40</a:t>
            </a:fld>
            <a:endParaRPr lang="en-US" dirty="0"/>
          </a:p>
        </p:txBody>
      </p:sp>
      <p:sp>
        <p:nvSpPr>
          <p:cNvPr id="5" name="Rectangle 3"/>
          <p:cNvSpPr txBox="1">
            <a:spLocks noChangeArrowheads="1"/>
          </p:cNvSpPr>
          <p:nvPr/>
        </p:nvSpPr>
        <p:spPr bwMode="auto">
          <a:xfrm>
            <a:off x="297874" y="1390955"/>
            <a:ext cx="8598476" cy="4525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a:spcBef>
                <a:spcPts val="600"/>
              </a:spcBef>
            </a:pPr>
            <a:r>
              <a:rPr lang="en-US" sz="2000" b="1" kern="0" dirty="0">
                <a:cs typeface="Times New Roman" pitchFamily="18" charset="0"/>
              </a:rPr>
              <a:t>Project  Management</a:t>
            </a:r>
            <a:r>
              <a:rPr lang="en-US" sz="2000" kern="0" dirty="0">
                <a:cs typeface="Times New Roman" pitchFamily="18" charset="0"/>
              </a:rPr>
              <a:t>: t</a:t>
            </a:r>
            <a:r>
              <a:rPr lang="en-US" sz="2000" dirty="0"/>
              <a:t>he discipline of planning, organizing, motivating, and controlling resources to achieve specific goals</a:t>
            </a:r>
          </a:p>
          <a:p>
            <a:pPr marL="228600" lvl="1" indent="-228600">
              <a:spcBef>
                <a:spcPts val="300"/>
              </a:spcBef>
              <a:buFont typeface="Arial" charset="0"/>
              <a:buChar char="•"/>
            </a:pPr>
            <a:r>
              <a:rPr lang="en-US" b="1" kern="0" dirty="0">
                <a:cs typeface="Times New Roman" pitchFamily="18" charset="0"/>
              </a:rPr>
              <a:t>Program Management:</a:t>
            </a:r>
            <a:r>
              <a:rPr lang="en-US" kern="0" dirty="0">
                <a:cs typeface="Times New Roman" pitchFamily="18" charset="0"/>
              </a:rPr>
              <a:t> the application of knowledge, skills, tools, &amp; techniques to a </a:t>
            </a:r>
            <a:r>
              <a:rPr lang="en-US" dirty="0"/>
              <a:t>group of related projects </a:t>
            </a:r>
            <a:endParaRPr lang="en-US" kern="0" dirty="0">
              <a:cs typeface="Times New Roman" pitchFamily="18" charset="0"/>
            </a:endParaRPr>
          </a:p>
          <a:p>
            <a:pPr marL="228600" lvl="1" indent="-228600">
              <a:spcBef>
                <a:spcPts val="300"/>
              </a:spcBef>
              <a:buFont typeface="Arial" charset="0"/>
              <a:buChar char="•"/>
            </a:pPr>
            <a:r>
              <a:rPr lang="en-US" b="1" kern="0" dirty="0">
                <a:cs typeface="Times New Roman" pitchFamily="18" charset="0"/>
              </a:rPr>
              <a:t>Portfolio Management:</a:t>
            </a:r>
            <a:r>
              <a:rPr lang="en-US" kern="0" dirty="0">
                <a:cs typeface="Times New Roman" pitchFamily="18" charset="0"/>
              </a:rPr>
              <a:t> the centralized management of one or more portfolios to achieve strategic objectives</a:t>
            </a:r>
          </a:p>
          <a:p>
            <a:pPr>
              <a:spcBef>
                <a:spcPts val="300"/>
              </a:spcBef>
            </a:pPr>
            <a:r>
              <a:rPr lang="en-US" sz="2000" b="1" kern="0" dirty="0">
                <a:cs typeface="Times New Roman" pitchFamily="18" charset="0"/>
              </a:rPr>
              <a:t>Project Management Office (PMO): </a:t>
            </a:r>
            <a:r>
              <a:rPr lang="en-US" sz="1800" dirty="0"/>
              <a:t>is a group within a business, agency or enterprise that defines and maintains standards for project management within the organization. The PMO strives to standardize and introduce economies of repetition in the execution of projects</a:t>
            </a:r>
          </a:p>
          <a:p>
            <a:pPr lvl="1">
              <a:spcBef>
                <a:spcPts val="0"/>
              </a:spcBef>
              <a:buFont typeface="Wingdings" pitchFamily="2" charset="2"/>
              <a:buChar char="ü"/>
            </a:pPr>
            <a:r>
              <a:rPr lang="en-US" sz="1600" dirty="0"/>
              <a:t>enterprise PMO</a:t>
            </a:r>
          </a:p>
          <a:p>
            <a:pPr lvl="1">
              <a:spcBef>
                <a:spcPts val="0"/>
              </a:spcBef>
              <a:buFont typeface="Wingdings" pitchFamily="2" charset="2"/>
              <a:buChar char="ü"/>
            </a:pPr>
            <a:r>
              <a:rPr lang="en-US" sz="1600" dirty="0"/>
              <a:t>organizational (departmental) PMO</a:t>
            </a:r>
          </a:p>
          <a:p>
            <a:pPr lvl="1">
              <a:spcBef>
                <a:spcPts val="0"/>
              </a:spcBef>
              <a:buFont typeface="Wingdings" pitchFamily="2" charset="2"/>
              <a:buChar char="ü"/>
            </a:pPr>
            <a:r>
              <a:rPr lang="en-US" sz="1600" dirty="0"/>
              <a:t>special purpose PMO</a:t>
            </a:r>
          </a:p>
          <a:p>
            <a:pPr marL="228600" lvl="1" indent="-228600">
              <a:spcBef>
                <a:spcPts val="300"/>
              </a:spcBef>
              <a:buFont typeface="Arial" charset="0"/>
              <a:buChar char="•"/>
            </a:pPr>
            <a:endParaRPr lang="en-US" kern="0" dirty="0">
              <a:cs typeface="Times New Roman" pitchFamily="18" charset="0"/>
            </a:endParaRPr>
          </a:p>
        </p:txBody>
      </p:sp>
      <p:sp>
        <p:nvSpPr>
          <p:cNvPr id="14" name="Rectangle 2"/>
          <p:cNvSpPr txBox="1">
            <a:spLocks noChangeArrowheads="1"/>
          </p:cNvSpPr>
          <p:nvPr/>
        </p:nvSpPr>
        <p:spPr>
          <a:xfrm>
            <a:off x="304800" y="672060"/>
            <a:ext cx="8153400" cy="609600"/>
          </a:xfrm>
          <a:prstGeom prst="rect">
            <a:avLst/>
          </a:prstGeom>
        </p:spPr>
        <p:txBody>
          <a:bodyPr lIns="91440" tIns="45720" rIns="91440" bIns="45720"/>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600" dirty="0">
                <a:solidFill>
                  <a:srgbClr val="FF8000"/>
                </a:solidFill>
                <a:latin typeface="+mj-lt"/>
                <a:ea typeface="+mj-ea"/>
                <a:cs typeface="+mj-cs"/>
              </a:rPr>
              <a:t>Definitions</a:t>
            </a:r>
            <a:r>
              <a:rPr kumimoji="0" lang="en-US" sz="4400" b="0" i="0" u="none" strike="noStrike" kern="0" cap="none" spc="0" normalizeH="0" baseline="0" noProof="0" dirty="0">
                <a:ln>
                  <a:noFill/>
                </a:ln>
                <a:solidFill>
                  <a:srgbClr val="FF8000"/>
                </a:solidFill>
                <a:effectLst/>
                <a:uLnTx/>
                <a:uFillTx/>
                <a:latin typeface="Arial Black" pitchFamily="34" charset="0"/>
                <a:ea typeface="+mj-ea"/>
                <a:cs typeface="+mj-cs"/>
              </a:rPr>
              <a:t> </a:t>
            </a:r>
          </a:p>
        </p:txBody>
      </p:sp>
      <p:pic>
        <p:nvPicPr>
          <p:cNvPr id="6"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4654" y="129013"/>
            <a:ext cx="1009299" cy="1413019"/>
          </a:xfrm>
          <a:prstGeom prst="rect">
            <a:avLst/>
          </a:prstGeom>
        </p:spPr>
      </p:pic>
    </p:spTree>
    <p:extLst>
      <p:ext uri="{BB962C8B-B14F-4D97-AF65-F5344CB8AC3E}">
        <p14:creationId xmlns:p14="http://schemas.microsoft.com/office/powerpoint/2010/main" val="12363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90979" y="1398469"/>
            <a:ext cx="8644164" cy="4268999"/>
          </a:xfrm>
          <a:prstGeom prst="rect">
            <a:avLst/>
          </a:prstGeom>
          <a:noFill/>
          <a:ln w="9525">
            <a:noFill/>
            <a:miter lim="800000"/>
            <a:headEnd/>
            <a:tailEnd/>
          </a:ln>
        </p:spPr>
        <p:txBody>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228600" lvl="1" indent="-228600">
              <a:spcBef>
                <a:spcPts val="600"/>
              </a:spcBef>
              <a:buFont typeface="Arial" charset="0"/>
              <a:buChar char="•"/>
              <a:defRPr/>
            </a:pPr>
            <a:r>
              <a:rPr lang="en-US" b="1" kern="0" dirty="0">
                <a:cs typeface="Times New Roman" pitchFamily="18" charset="0"/>
              </a:rPr>
              <a:t>RAID</a:t>
            </a:r>
            <a:r>
              <a:rPr lang="en-US" kern="0" dirty="0">
                <a:cs typeface="Times New Roman" pitchFamily="18" charset="0"/>
              </a:rPr>
              <a:t>: Risk, Assumptions, Issues and Decisions </a:t>
            </a:r>
          </a:p>
          <a:p>
            <a:pPr marL="228600" lvl="1" indent="-228600">
              <a:spcBef>
                <a:spcPts val="600"/>
              </a:spcBef>
              <a:buFont typeface="Arial" charset="0"/>
              <a:buChar char="•"/>
              <a:defRPr/>
            </a:pPr>
            <a:r>
              <a:rPr lang="en-US" b="1" kern="0" dirty="0">
                <a:cs typeface="Times New Roman" pitchFamily="18" charset="0"/>
              </a:rPr>
              <a:t>Triple Constraint</a:t>
            </a:r>
            <a:r>
              <a:rPr lang="en-US" kern="0" dirty="0">
                <a:cs typeface="Times New Roman" pitchFamily="18" charset="0"/>
              </a:rPr>
              <a:t>: Price/Pace/Perfection – cost/time/requirements or features</a:t>
            </a:r>
          </a:p>
          <a:p>
            <a:pPr marL="228600" lvl="1" indent="-228600">
              <a:spcBef>
                <a:spcPts val="600"/>
              </a:spcBef>
              <a:buFont typeface="Arial" charset="0"/>
              <a:buChar char="•"/>
              <a:defRPr/>
            </a:pPr>
            <a:r>
              <a:rPr lang="en-US" b="1" kern="0" dirty="0">
                <a:cs typeface="Times New Roman" pitchFamily="18" charset="0"/>
              </a:rPr>
              <a:t>Table Stakes: </a:t>
            </a:r>
            <a:r>
              <a:rPr lang="en-US" kern="0" dirty="0">
                <a:cs typeface="Times New Roman" pitchFamily="18" charset="0"/>
              </a:rPr>
              <a:t>The minimum rigor required to handle the </a:t>
            </a:r>
            <a:r>
              <a:rPr lang="en-US" b="1" kern="0" dirty="0">
                <a:cs typeface="Times New Roman" pitchFamily="18" charset="0"/>
              </a:rPr>
              <a:t>mechanics</a:t>
            </a:r>
            <a:r>
              <a:rPr lang="en-US" kern="0" dirty="0">
                <a:cs typeface="Times New Roman" pitchFamily="18" charset="0"/>
              </a:rPr>
              <a:t> for a project</a:t>
            </a:r>
          </a:p>
          <a:p>
            <a:pPr marL="228600" lvl="1" indent="-228600">
              <a:spcBef>
                <a:spcPts val="600"/>
              </a:spcBef>
              <a:buFont typeface="Arial" charset="0"/>
              <a:buChar char="•"/>
              <a:defRPr/>
            </a:pPr>
            <a:r>
              <a:rPr lang="en-US" b="1" kern="0" dirty="0">
                <a:cs typeface="Times New Roman" pitchFamily="18" charset="0"/>
              </a:rPr>
              <a:t>Resource</a:t>
            </a:r>
            <a:r>
              <a:rPr lang="en-US" kern="0" dirty="0">
                <a:cs typeface="Times New Roman" pitchFamily="18" charset="0"/>
              </a:rPr>
              <a:t>: everyone (or thing) that assists you with your project</a:t>
            </a:r>
          </a:p>
          <a:p>
            <a:pPr marL="228600" lvl="1" indent="-228600">
              <a:spcBef>
                <a:spcPts val="600"/>
              </a:spcBef>
              <a:buFont typeface="Arial" charset="0"/>
              <a:buChar char="•"/>
              <a:defRPr/>
            </a:pPr>
            <a:r>
              <a:rPr lang="en-US" b="1" kern="0" dirty="0">
                <a:cs typeface="Times New Roman" pitchFamily="18" charset="0"/>
              </a:rPr>
              <a:t>Project Charter</a:t>
            </a:r>
            <a:r>
              <a:rPr lang="en-US" kern="0" dirty="0">
                <a:cs typeface="Times New Roman" pitchFamily="18" charset="0"/>
              </a:rPr>
              <a:t>: </a:t>
            </a:r>
            <a:r>
              <a:rPr lang="en-US" dirty="0"/>
              <a:t>a statement of the scope, objectives, and participants in a project</a:t>
            </a:r>
          </a:p>
          <a:p>
            <a:pPr marL="228600" lvl="1" indent="-228600">
              <a:spcBef>
                <a:spcPts val="600"/>
              </a:spcBef>
              <a:buFont typeface="Arial" charset="0"/>
              <a:buChar char="•"/>
              <a:defRPr/>
            </a:pPr>
            <a:r>
              <a:rPr lang="en-US" b="1" kern="0" dirty="0">
                <a:cs typeface="Times New Roman" pitchFamily="18" charset="0"/>
              </a:rPr>
              <a:t>Slack time</a:t>
            </a:r>
            <a:r>
              <a:rPr lang="en-US" kern="0" dirty="0">
                <a:cs typeface="Times New Roman" pitchFamily="18" charset="0"/>
              </a:rPr>
              <a:t>: The built-in time in your project where you have excess capacity or duration </a:t>
            </a:r>
          </a:p>
          <a:p>
            <a:pPr marL="228600" lvl="1" indent="-228600">
              <a:spcBef>
                <a:spcPts val="600"/>
              </a:spcBef>
              <a:buFont typeface="Arial" charset="0"/>
              <a:buChar char="•"/>
              <a:defRPr/>
            </a:pPr>
            <a:r>
              <a:rPr lang="en-US" b="1" kern="0" dirty="0">
                <a:cs typeface="Times New Roman" pitchFamily="18" charset="0"/>
              </a:rPr>
              <a:t>Crashing a Project Plan</a:t>
            </a:r>
            <a:r>
              <a:rPr lang="en-US" kern="0" dirty="0">
                <a:cs typeface="Times New Roman" pitchFamily="18" charset="0"/>
              </a:rPr>
              <a:t>: optimizing the project tasks for quickest delivery</a:t>
            </a:r>
          </a:p>
          <a:p>
            <a:pPr marL="228600" lvl="1" indent="-228600">
              <a:spcBef>
                <a:spcPts val="600"/>
              </a:spcBef>
              <a:buFont typeface="Arial" charset="0"/>
              <a:buChar char="•"/>
              <a:defRPr/>
            </a:pPr>
            <a:r>
              <a:rPr lang="en-US" b="1" kern="0" dirty="0">
                <a:cs typeface="Times New Roman" pitchFamily="18" charset="0"/>
              </a:rPr>
              <a:t>Dependency</a:t>
            </a:r>
            <a:r>
              <a:rPr lang="en-US" kern="0" dirty="0">
                <a:cs typeface="Times New Roman" pitchFamily="18" charset="0"/>
              </a:rPr>
              <a:t>: Required predecessor/successor</a:t>
            </a:r>
          </a:p>
        </p:txBody>
      </p:sp>
      <p:sp>
        <p:nvSpPr>
          <p:cNvPr id="5" name="Rectangle 2"/>
          <p:cNvSpPr txBox="1">
            <a:spLocks noChangeArrowheads="1"/>
          </p:cNvSpPr>
          <p:nvPr/>
        </p:nvSpPr>
        <p:spPr>
          <a:xfrm>
            <a:off x="261662" y="740568"/>
            <a:ext cx="8153400" cy="609600"/>
          </a:xfrm>
          <a:prstGeom prst="rect">
            <a:avLst/>
          </a:prstGeom>
        </p:spPr>
        <p:txBody>
          <a:bodyPr lIns="91440" tIns="45720" rIns="91440" bIns="45720"/>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600" dirty="0">
                <a:solidFill>
                  <a:srgbClr val="FF8000"/>
                </a:solidFill>
                <a:latin typeface="+mj-lt"/>
                <a:ea typeface="+mj-ea"/>
                <a:cs typeface="+mj-cs"/>
              </a:rPr>
              <a:t>Definitions</a:t>
            </a:r>
            <a:r>
              <a:rPr kumimoji="0" lang="en-US" sz="4400" b="0" i="0" u="none" strike="noStrike" kern="0" cap="none" spc="0" normalizeH="0" baseline="0" noProof="0" dirty="0">
                <a:ln>
                  <a:noFill/>
                </a:ln>
                <a:solidFill>
                  <a:srgbClr val="FF8000"/>
                </a:solidFill>
                <a:effectLst/>
                <a:uLnTx/>
                <a:uFillTx/>
                <a:latin typeface="Arial Black" pitchFamily="34" charset="0"/>
                <a:ea typeface="+mj-ea"/>
                <a:cs typeface="+mj-cs"/>
              </a:rPr>
              <a:t> </a:t>
            </a:r>
          </a:p>
        </p:txBody>
      </p:sp>
      <p:sp>
        <p:nvSpPr>
          <p:cNvPr id="7" name="Slide Number Placeholder 1"/>
          <p:cNvSpPr>
            <a:spLocks noGrp="1"/>
          </p:cNvSpPr>
          <p:nvPr>
            <p:ph type="sldNum" sz="quarter" idx="10"/>
          </p:nvPr>
        </p:nvSpPr>
        <p:spPr>
          <a:xfrm>
            <a:off x="4344182" y="6271622"/>
            <a:ext cx="648232" cy="223772"/>
          </a:xfrm>
        </p:spPr>
        <p:txBody>
          <a:bodyPr/>
          <a:lstStyle/>
          <a:p>
            <a:pPr>
              <a:defRPr/>
            </a:pPr>
            <a:fld id="{89A01480-B1ED-4119-AC41-9F9B30C0F4DA}" type="slidenum">
              <a:rPr lang="en-US" smtClean="0"/>
              <a:pPr>
                <a:defRPr/>
              </a:pPr>
              <a:t>41</a:t>
            </a:fld>
            <a:endParaRPr lang="en-US" dirty="0"/>
          </a:p>
        </p:txBody>
      </p:sp>
      <p:pic>
        <p:nvPicPr>
          <p:cNvPr id="9"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08412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18072" y="1412015"/>
            <a:ext cx="8644164" cy="5253343"/>
          </a:xfrm>
          <a:prstGeom prst="rect">
            <a:avLst/>
          </a:prstGeom>
          <a:noFill/>
          <a:ln w="9525">
            <a:noFill/>
            <a:miter lim="800000"/>
            <a:headEnd/>
            <a:tailEnd/>
          </a:ln>
        </p:spPr>
        <p:txBody>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228600" lvl="1" indent="-228600">
              <a:spcBef>
                <a:spcPts val="600"/>
              </a:spcBef>
              <a:buFont typeface="Arial" charset="0"/>
              <a:buChar char="•"/>
              <a:tabLst>
                <a:tab pos="1022350" algn="l"/>
              </a:tabLst>
              <a:defRPr/>
            </a:pPr>
            <a:r>
              <a:rPr lang="en-US" sz="1800" b="1" kern="0" dirty="0">
                <a:cs typeface="Times New Roman" pitchFamily="18" charset="0"/>
              </a:rPr>
              <a:t>POC</a:t>
            </a:r>
            <a:r>
              <a:rPr lang="en-US" sz="1800" kern="0" dirty="0">
                <a:cs typeface="Times New Roman" pitchFamily="18" charset="0"/>
              </a:rPr>
              <a:t>: Proof of Concept </a:t>
            </a:r>
          </a:p>
          <a:p>
            <a:pPr marL="228600" lvl="1" indent="-228600">
              <a:spcBef>
                <a:spcPts val="600"/>
              </a:spcBef>
              <a:buFont typeface="Arial" charset="0"/>
              <a:buChar char="•"/>
              <a:tabLst>
                <a:tab pos="1022350" algn="l"/>
              </a:tabLst>
              <a:defRPr/>
            </a:pPr>
            <a:r>
              <a:rPr lang="en-US" sz="1800" b="1" kern="0" dirty="0">
                <a:cs typeface="Times New Roman" pitchFamily="18" charset="0"/>
              </a:rPr>
              <a:t>SME</a:t>
            </a:r>
            <a:r>
              <a:rPr lang="en-US" sz="1800" kern="0" dirty="0">
                <a:cs typeface="Times New Roman" pitchFamily="18" charset="0"/>
              </a:rPr>
              <a:t>: Subject Matter Expert </a:t>
            </a:r>
          </a:p>
          <a:p>
            <a:pPr marL="228600" lvl="1" indent="-228600">
              <a:spcBef>
                <a:spcPts val="600"/>
              </a:spcBef>
              <a:buFont typeface="Arial" charset="0"/>
              <a:buChar char="•"/>
              <a:tabLst>
                <a:tab pos="1022350" algn="l"/>
              </a:tabLst>
              <a:defRPr/>
            </a:pPr>
            <a:r>
              <a:rPr lang="en-US" sz="1800" b="1" kern="0" dirty="0">
                <a:cs typeface="Times New Roman" pitchFamily="18" charset="0"/>
              </a:rPr>
              <a:t>ROI:  </a:t>
            </a:r>
            <a:r>
              <a:rPr lang="en-US" sz="1800" kern="0" dirty="0">
                <a:cs typeface="Times New Roman" pitchFamily="18" charset="0"/>
              </a:rPr>
              <a:t>Return on Investment</a:t>
            </a:r>
          </a:p>
          <a:p>
            <a:pPr marL="228600" lvl="1" indent="-228600">
              <a:spcBef>
                <a:spcPts val="600"/>
              </a:spcBef>
              <a:buFont typeface="Arial" charset="0"/>
              <a:buChar char="•"/>
              <a:tabLst>
                <a:tab pos="1022350" algn="l"/>
              </a:tabLst>
              <a:defRPr/>
            </a:pPr>
            <a:r>
              <a:rPr lang="en-US" sz="1800" b="1" kern="0" dirty="0">
                <a:cs typeface="Times New Roman" pitchFamily="18" charset="0"/>
              </a:rPr>
              <a:t>CBA: </a:t>
            </a:r>
            <a:r>
              <a:rPr lang="en-US" sz="1800" kern="0" dirty="0">
                <a:cs typeface="Times New Roman" pitchFamily="18" charset="0"/>
              </a:rPr>
              <a:t>Cost Benefit Analysis</a:t>
            </a:r>
          </a:p>
          <a:p>
            <a:pPr marL="228600" lvl="1" indent="-228600">
              <a:spcBef>
                <a:spcPts val="600"/>
              </a:spcBef>
              <a:buFont typeface="Arial" charset="0"/>
              <a:buChar char="•"/>
              <a:tabLst>
                <a:tab pos="1022350" algn="l"/>
              </a:tabLst>
              <a:defRPr/>
            </a:pPr>
            <a:r>
              <a:rPr lang="en-US" sz="1800" b="1" kern="0" dirty="0">
                <a:cs typeface="Times New Roman" pitchFamily="18" charset="0"/>
              </a:rPr>
              <a:t>OBE: </a:t>
            </a:r>
            <a:r>
              <a:rPr lang="en-US" sz="1800" kern="0" dirty="0">
                <a:cs typeface="Times New Roman" pitchFamily="18" charset="0"/>
              </a:rPr>
              <a:t>Overtaken by Events: </a:t>
            </a:r>
            <a:r>
              <a:rPr lang="en-US" sz="1800" dirty="0"/>
              <a:t>forced to be changed because of something that has suddenly and unexpectedly happened </a:t>
            </a:r>
            <a:endParaRPr lang="en-US" sz="1800" kern="0" dirty="0">
              <a:cs typeface="Times New Roman" pitchFamily="18" charset="0"/>
            </a:endParaRPr>
          </a:p>
          <a:p>
            <a:pPr marL="228600" lvl="1" indent="-228600">
              <a:spcBef>
                <a:spcPts val="600"/>
              </a:spcBef>
              <a:buFont typeface="Arial" charset="0"/>
              <a:buChar char="•"/>
              <a:tabLst>
                <a:tab pos="1022350" algn="l"/>
              </a:tabLst>
              <a:defRPr/>
            </a:pPr>
            <a:r>
              <a:rPr lang="en-US" sz="1800" b="1" kern="0" dirty="0">
                <a:cs typeface="Times New Roman" pitchFamily="18" charset="0"/>
              </a:rPr>
              <a:t>ABC: </a:t>
            </a:r>
            <a:r>
              <a:rPr lang="en-US" sz="1800" kern="0" dirty="0">
                <a:cs typeface="Times New Roman" pitchFamily="18" charset="0"/>
              </a:rPr>
              <a:t>Always Be Closing (a “sales” term)</a:t>
            </a:r>
          </a:p>
          <a:p>
            <a:pPr marL="228600" lvl="1" indent="-228600">
              <a:spcBef>
                <a:spcPts val="600"/>
              </a:spcBef>
              <a:buFont typeface="Arial" charset="0"/>
              <a:buChar char="•"/>
              <a:tabLst>
                <a:tab pos="1022350" algn="l"/>
              </a:tabLst>
              <a:defRPr/>
            </a:pPr>
            <a:r>
              <a:rPr lang="en-US" sz="1800" b="1" kern="0" dirty="0">
                <a:cs typeface="Times New Roman" pitchFamily="18" charset="0"/>
              </a:rPr>
              <a:t>QNC</a:t>
            </a:r>
            <a:r>
              <a:rPr lang="en-US" sz="1800" kern="0" dirty="0">
                <a:cs typeface="Times New Roman" pitchFamily="18" charset="0"/>
              </a:rPr>
              <a:t>: Qualify-Negotiate-Close (a “sales” term)</a:t>
            </a:r>
          </a:p>
          <a:p>
            <a:pPr marL="228600" lvl="1" indent="-228600">
              <a:spcBef>
                <a:spcPts val="600"/>
              </a:spcBef>
              <a:buFont typeface="Arial" charset="0"/>
              <a:buChar char="•"/>
              <a:tabLst>
                <a:tab pos="1022350" algn="l"/>
              </a:tabLst>
              <a:defRPr/>
            </a:pPr>
            <a:r>
              <a:rPr lang="en-US" sz="1800" b="1" kern="0" dirty="0">
                <a:cs typeface="Times New Roman" pitchFamily="18" charset="0"/>
              </a:rPr>
              <a:t>OMG: </a:t>
            </a:r>
            <a:r>
              <a:rPr lang="en-US" sz="1800" kern="0" dirty="0">
                <a:cs typeface="Times New Roman" pitchFamily="18" charset="0"/>
              </a:rPr>
              <a:t>Oh My God</a:t>
            </a:r>
          </a:p>
          <a:p>
            <a:pPr marL="228600" lvl="1" indent="-228600">
              <a:spcBef>
                <a:spcPts val="600"/>
              </a:spcBef>
              <a:buFont typeface="Arial" charset="0"/>
              <a:buChar char="•"/>
              <a:tabLst>
                <a:tab pos="1022350" algn="l"/>
              </a:tabLst>
              <a:defRPr/>
            </a:pPr>
            <a:r>
              <a:rPr lang="en-US" sz="1800" b="1" kern="0" dirty="0">
                <a:cs typeface="Times New Roman" pitchFamily="18" charset="0"/>
              </a:rPr>
              <a:t>TLA</a:t>
            </a:r>
            <a:r>
              <a:rPr lang="en-US" sz="1800" kern="0" dirty="0">
                <a:cs typeface="Times New Roman" pitchFamily="18" charset="0"/>
              </a:rPr>
              <a:t>:  Three Letter Acronym, something the world has too many of these days</a:t>
            </a:r>
          </a:p>
        </p:txBody>
      </p:sp>
      <p:sp>
        <p:nvSpPr>
          <p:cNvPr id="5" name="Rectangle 2"/>
          <p:cNvSpPr txBox="1">
            <a:spLocks noChangeArrowheads="1"/>
          </p:cNvSpPr>
          <p:nvPr/>
        </p:nvSpPr>
        <p:spPr>
          <a:xfrm>
            <a:off x="261662" y="740568"/>
            <a:ext cx="8153400" cy="609600"/>
          </a:xfrm>
          <a:prstGeom prst="rect">
            <a:avLst/>
          </a:prstGeom>
        </p:spPr>
        <p:txBody>
          <a:bodyPr lIns="91440" tIns="45720" rIns="91440" bIns="45720"/>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800" dirty="0">
                <a:solidFill>
                  <a:srgbClr val="FF8000"/>
                </a:solidFill>
                <a:latin typeface="+mj-lt"/>
                <a:ea typeface="+mj-ea"/>
                <a:cs typeface="+mj-cs"/>
              </a:rPr>
              <a:t>Definitions</a:t>
            </a:r>
            <a:r>
              <a:rPr kumimoji="0" lang="en-US" sz="4400" b="0" i="0" u="none" strike="noStrike" kern="0" cap="none" spc="0" normalizeH="0" baseline="0" noProof="0" dirty="0">
                <a:ln>
                  <a:noFill/>
                </a:ln>
                <a:solidFill>
                  <a:srgbClr val="FF8000"/>
                </a:solidFill>
                <a:effectLst/>
                <a:uLnTx/>
                <a:uFillTx/>
                <a:latin typeface="Arial Black" pitchFamily="34" charset="0"/>
                <a:ea typeface="+mj-ea"/>
                <a:cs typeface="+mj-cs"/>
              </a:rPr>
              <a:t> </a:t>
            </a:r>
          </a:p>
        </p:txBody>
      </p:sp>
      <p:sp>
        <p:nvSpPr>
          <p:cNvPr id="7" name="Slide Number Placeholder 1"/>
          <p:cNvSpPr>
            <a:spLocks noGrp="1"/>
          </p:cNvSpPr>
          <p:nvPr>
            <p:ph type="sldNum" sz="quarter" idx="10"/>
          </p:nvPr>
        </p:nvSpPr>
        <p:spPr>
          <a:xfrm>
            <a:off x="4344182" y="6271622"/>
            <a:ext cx="648232" cy="223772"/>
          </a:xfrm>
        </p:spPr>
        <p:txBody>
          <a:bodyPr/>
          <a:lstStyle/>
          <a:p>
            <a:pPr>
              <a:defRPr/>
            </a:pPr>
            <a:fld id="{89A01480-B1ED-4119-AC41-9F9B30C0F4DA}" type="slidenum">
              <a:rPr lang="en-US" smtClean="0"/>
              <a:pPr>
                <a:defRPr/>
              </a:pPr>
              <a:t>42</a:t>
            </a:fld>
            <a:endParaRPr lang="en-US" dirty="0"/>
          </a:p>
        </p:txBody>
      </p:sp>
      <p:pic>
        <p:nvPicPr>
          <p:cNvPr id="9"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8244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261662" y="740568"/>
            <a:ext cx="8153400" cy="609600"/>
          </a:xfrm>
          <a:prstGeom prst="rect">
            <a:avLst/>
          </a:prstGeom>
        </p:spPr>
        <p:txBody>
          <a:bodyPr lIns="91440" tIns="45720" rIns="91440" bIns="45720"/>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600" dirty="0">
                <a:solidFill>
                  <a:srgbClr val="FF8000"/>
                </a:solidFill>
                <a:latin typeface="+mj-lt"/>
                <a:ea typeface="+mj-ea"/>
                <a:cs typeface="+mj-cs"/>
              </a:rPr>
              <a:t>Definitions</a:t>
            </a:r>
            <a:r>
              <a:rPr kumimoji="0" lang="en-US" sz="4400" b="0" i="0" u="none" strike="noStrike" kern="0" cap="none" spc="0" normalizeH="0" baseline="0" noProof="0" dirty="0">
                <a:ln>
                  <a:noFill/>
                </a:ln>
                <a:solidFill>
                  <a:srgbClr val="FF8000"/>
                </a:solidFill>
                <a:effectLst/>
                <a:uLnTx/>
                <a:uFillTx/>
                <a:latin typeface="Arial Black" pitchFamily="34" charset="0"/>
                <a:ea typeface="+mj-ea"/>
                <a:cs typeface="+mj-cs"/>
              </a:rPr>
              <a:t> </a:t>
            </a:r>
          </a:p>
        </p:txBody>
      </p:sp>
      <p:sp>
        <p:nvSpPr>
          <p:cNvPr id="5" name="Rectangle 3"/>
          <p:cNvSpPr txBox="1">
            <a:spLocks noChangeArrowheads="1"/>
          </p:cNvSpPr>
          <p:nvPr/>
        </p:nvSpPr>
        <p:spPr bwMode="auto">
          <a:xfrm>
            <a:off x="297874" y="1350168"/>
            <a:ext cx="8458200" cy="4225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228600" lvl="1" indent="-228600">
              <a:spcBef>
                <a:spcPts val="600"/>
              </a:spcBef>
              <a:buFont typeface="Arial" charset="0"/>
              <a:buChar char="•"/>
              <a:defRPr/>
            </a:pPr>
            <a:r>
              <a:rPr lang="en-US" sz="1800" b="1" dirty="0"/>
              <a:t>Waterfall: </a:t>
            </a:r>
            <a:r>
              <a:rPr lang="en-US" sz="1800" kern="0" dirty="0">
                <a:cs typeface="Times New Roman" pitchFamily="18" charset="0"/>
              </a:rPr>
              <a:t>is a sequential (non-iterative) design process, used in software development processes, in which progress is seen as flowing steadily downwards through the phases of conception, initiation, analysis, design, construction, testing, production/implementation and </a:t>
            </a:r>
            <a:r>
              <a:rPr lang="en-US" sz="1800" dirty="0"/>
              <a:t>maintenance</a:t>
            </a:r>
          </a:p>
          <a:p>
            <a:pPr marL="228600" lvl="1" indent="-228600">
              <a:spcBef>
                <a:spcPts val="600"/>
              </a:spcBef>
              <a:buFont typeface="Arial" charset="0"/>
              <a:buChar char="•"/>
              <a:defRPr/>
            </a:pPr>
            <a:r>
              <a:rPr lang="en-US" sz="1800" b="1" kern="0" dirty="0">
                <a:cs typeface="Times New Roman" pitchFamily="18" charset="0"/>
              </a:rPr>
              <a:t>Phase/Activity/Task</a:t>
            </a:r>
            <a:r>
              <a:rPr lang="en-US" sz="1800" kern="0" dirty="0">
                <a:cs typeface="Times New Roman" pitchFamily="18" charset="0"/>
              </a:rPr>
              <a:t>: Various levels of a schedule/plan</a:t>
            </a:r>
          </a:p>
          <a:p>
            <a:pPr marL="228600" lvl="1" indent="-228600">
              <a:spcBef>
                <a:spcPts val="600"/>
              </a:spcBef>
              <a:buFont typeface="Arial" charset="0"/>
              <a:buChar char="•"/>
              <a:defRPr/>
            </a:pPr>
            <a:r>
              <a:rPr lang="en-US" sz="1800" b="1" kern="0" dirty="0">
                <a:cs typeface="Times New Roman" pitchFamily="18" charset="0"/>
              </a:rPr>
              <a:t>T-shirt sizing: </a:t>
            </a:r>
            <a:r>
              <a:rPr lang="en-US" sz="1800" kern="0" dirty="0">
                <a:cs typeface="Times New Roman" pitchFamily="18" charset="0"/>
              </a:rPr>
              <a:t>Ballpark estimating of the size of effort to accomplish something</a:t>
            </a:r>
          </a:p>
          <a:p>
            <a:pPr marL="228600" lvl="1" indent="-228600">
              <a:spcBef>
                <a:spcPts val="300"/>
              </a:spcBef>
              <a:buFont typeface="Arial" charset="0"/>
              <a:buChar char="•"/>
              <a:defRPr/>
            </a:pPr>
            <a:r>
              <a:rPr lang="en-US" sz="1800" b="1" kern="0" dirty="0">
                <a:cs typeface="Times New Roman" pitchFamily="18" charset="0"/>
              </a:rPr>
              <a:t>Agile Scrum: </a:t>
            </a:r>
            <a:r>
              <a:rPr lang="en-US" sz="1800" dirty="0"/>
              <a:t>iterative and incremental </a:t>
            </a:r>
            <a:r>
              <a:rPr lang="en-US" sz="1800" dirty="0">
                <a:hlinkClick r:id="rId3" tooltip="Agile software development"/>
              </a:rPr>
              <a:t>agile software development</a:t>
            </a:r>
            <a:r>
              <a:rPr lang="en-US" sz="1800" dirty="0"/>
              <a:t> framework for managing product development. It defines "a flexible, </a:t>
            </a:r>
            <a:r>
              <a:rPr lang="en-US" sz="1800" dirty="0">
                <a:hlinkClick r:id="rId4" tooltip="Holism"/>
              </a:rPr>
              <a:t>holistic</a:t>
            </a:r>
            <a:r>
              <a:rPr lang="en-US" sz="1800" dirty="0"/>
              <a:t> product development strategy where a development team works as a unit to reach a common goal", and enables teams to self-organize by encouraging close online collaboration of all team members</a:t>
            </a:r>
            <a:endParaRPr lang="en-US" sz="1800" b="1" kern="0" dirty="0">
              <a:cs typeface="Times New Roman" pitchFamily="18" charset="0"/>
            </a:endParaRPr>
          </a:p>
          <a:p>
            <a:pPr marL="228600" lvl="1" indent="-228600">
              <a:spcBef>
                <a:spcPts val="300"/>
              </a:spcBef>
              <a:buFont typeface="Arial" charset="0"/>
              <a:buChar char="•"/>
              <a:defRPr/>
            </a:pPr>
            <a:r>
              <a:rPr lang="en-US" sz="1800" b="1" kern="0" dirty="0">
                <a:cs typeface="Times New Roman" pitchFamily="18" charset="0"/>
              </a:rPr>
              <a:t>Agile Kanban: </a:t>
            </a:r>
            <a:r>
              <a:rPr lang="en-US" sz="1800" dirty="0"/>
              <a:t>method for managing </a:t>
            </a:r>
            <a:r>
              <a:rPr lang="en-US" sz="1800" dirty="0">
                <a:hlinkClick r:id="rId5" tooltip="Knowledge worker"/>
              </a:rPr>
              <a:t>knowledge work</a:t>
            </a:r>
            <a:r>
              <a:rPr lang="en-US" sz="1800" dirty="0"/>
              <a:t> which balances demands for work with the available capacity for new work. Work items are visualized to give participants a view of progress and process, from task definition to customer delivery. Team members "pull" work as capacity permits, rather than work being "pushed" into the process when requested</a:t>
            </a:r>
            <a:endParaRPr lang="en-US" sz="1800" b="1" kern="0" dirty="0">
              <a:cs typeface="Times New Roman" pitchFamily="18" charset="0"/>
            </a:endParaRPr>
          </a:p>
        </p:txBody>
      </p:sp>
      <p:sp>
        <p:nvSpPr>
          <p:cNvPr id="7" name="Slide Number Placeholder 1"/>
          <p:cNvSpPr>
            <a:spLocks noGrp="1"/>
          </p:cNvSpPr>
          <p:nvPr>
            <p:ph type="sldNum" sz="quarter" idx="10"/>
          </p:nvPr>
        </p:nvSpPr>
        <p:spPr>
          <a:xfrm>
            <a:off x="4344182" y="6271622"/>
            <a:ext cx="648232" cy="223772"/>
          </a:xfrm>
        </p:spPr>
        <p:txBody>
          <a:bodyPr/>
          <a:lstStyle/>
          <a:p>
            <a:pPr>
              <a:defRPr/>
            </a:pPr>
            <a:fld id="{89A01480-B1ED-4119-AC41-9F9B30C0F4DA}" type="slidenum">
              <a:rPr lang="en-US" smtClean="0"/>
              <a:pPr>
                <a:defRPr/>
              </a:pPr>
              <a:t>43</a:t>
            </a:fld>
            <a:endParaRPr lang="en-US" dirty="0"/>
          </a:p>
        </p:txBody>
      </p:sp>
      <p:pic>
        <p:nvPicPr>
          <p:cNvPr id="8" name="Picture 3" descr="C:\Users\jperzel\Dropbox\JPI\Logos &amp; Materials\Workshops\Workshop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63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90978" y="1387583"/>
            <a:ext cx="8611507" cy="4517917"/>
          </a:xfrm>
          <a:prstGeom prst="rect">
            <a:avLst/>
          </a:prstGeom>
          <a:noFill/>
          <a:ln w="9525">
            <a:noFill/>
            <a:miter lim="800000"/>
            <a:headEnd/>
            <a:tailEnd/>
          </a:ln>
        </p:spPr>
        <p:txBody>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228600" lvl="1" indent="-228600">
              <a:spcBef>
                <a:spcPts val="300"/>
              </a:spcBef>
              <a:buFont typeface="Arial" charset="0"/>
              <a:buChar char="•"/>
              <a:defRPr/>
            </a:pPr>
            <a:r>
              <a:rPr lang="en-US" sz="1800" b="1" dirty="0"/>
              <a:t>Scrum Master: </a:t>
            </a:r>
            <a:r>
              <a:rPr lang="en-US" sz="1800" dirty="0"/>
              <a:t>resource who is accountable for removing impediments to the ability of the team to deliver the product goals and deliverables. The Scrum Master acts as a buffer between the team and any distracting influences. The Scrum Master helps to facilitate key sessions, and encourages the team to improve</a:t>
            </a:r>
            <a:endParaRPr lang="en-US" sz="1800" kern="0" dirty="0">
              <a:cs typeface="Times New Roman" pitchFamily="18" charset="0"/>
            </a:endParaRPr>
          </a:p>
          <a:p>
            <a:pPr marL="228600" lvl="1" indent="-228600">
              <a:spcBef>
                <a:spcPts val="300"/>
              </a:spcBef>
              <a:buFont typeface="Arial" charset="0"/>
              <a:buChar char="•"/>
              <a:defRPr/>
            </a:pPr>
            <a:r>
              <a:rPr lang="en-US" sz="1800" b="1" kern="0" dirty="0">
                <a:cs typeface="Times New Roman" pitchFamily="18" charset="0"/>
              </a:rPr>
              <a:t>Stand-up: </a:t>
            </a:r>
            <a:r>
              <a:rPr lang="en-US" sz="1800" dirty="0"/>
              <a:t>a short, focused, timely meeting where all team members disseminate information – often held daily</a:t>
            </a:r>
            <a:endParaRPr lang="en-US" sz="1800" b="1" kern="0" dirty="0">
              <a:cs typeface="Times New Roman" pitchFamily="18" charset="0"/>
            </a:endParaRPr>
          </a:p>
          <a:p>
            <a:pPr marL="228600" lvl="1" indent="-228600">
              <a:spcBef>
                <a:spcPts val="300"/>
              </a:spcBef>
              <a:buFont typeface="Arial" charset="0"/>
              <a:buChar char="•"/>
              <a:defRPr/>
            </a:pPr>
            <a:r>
              <a:rPr lang="en-US" sz="1800" b="1" kern="0" dirty="0">
                <a:cs typeface="Times New Roman" pitchFamily="18" charset="0"/>
              </a:rPr>
              <a:t>Epic: </a:t>
            </a:r>
            <a:r>
              <a:rPr lang="en-US" sz="1800" dirty="0"/>
              <a:t>a large </a:t>
            </a:r>
            <a:r>
              <a:rPr lang="en-US" sz="1800" dirty="0">
                <a:hlinkClick r:id="rId3" tooltip="User story"/>
              </a:rPr>
              <a:t>user story</a:t>
            </a:r>
            <a:r>
              <a:rPr lang="en-US" sz="1800" dirty="0"/>
              <a:t> in software development and product management</a:t>
            </a:r>
            <a:endParaRPr lang="en-US" sz="1800" b="1" kern="0" dirty="0">
              <a:cs typeface="Times New Roman" pitchFamily="18" charset="0"/>
            </a:endParaRPr>
          </a:p>
          <a:p>
            <a:pPr marL="228600" lvl="1" indent="-228600">
              <a:spcBef>
                <a:spcPts val="300"/>
              </a:spcBef>
              <a:buFont typeface="Arial" charset="0"/>
              <a:buChar char="•"/>
              <a:defRPr/>
            </a:pPr>
            <a:r>
              <a:rPr lang="en-US" sz="1800" b="1" kern="0" dirty="0">
                <a:cs typeface="Times New Roman" pitchFamily="18" charset="0"/>
              </a:rPr>
              <a:t>User Story: </a:t>
            </a:r>
            <a:r>
              <a:rPr lang="en-US" sz="1800" dirty="0"/>
              <a:t>informal, natural language description of one or more features of a software system. User stories are often written from the perspective of an </a:t>
            </a:r>
            <a:r>
              <a:rPr lang="en-US" sz="1800" dirty="0">
                <a:hlinkClick r:id="rId4" tooltip="User (computing)"/>
              </a:rPr>
              <a:t>end user</a:t>
            </a:r>
            <a:r>
              <a:rPr lang="en-US" sz="1800" dirty="0"/>
              <a:t> or </a:t>
            </a:r>
            <a:r>
              <a:rPr lang="en-US" sz="1800" dirty="0">
                <a:hlinkClick r:id="rId5" tooltip="User (system)"/>
              </a:rPr>
              <a:t>user of a system</a:t>
            </a:r>
            <a:endParaRPr lang="en-US" sz="1800" dirty="0"/>
          </a:p>
          <a:p>
            <a:pPr marL="228600" lvl="1" indent="-228600">
              <a:spcBef>
                <a:spcPts val="300"/>
              </a:spcBef>
              <a:buFont typeface="Arial" charset="0"/>
              <a:buChar char="•"/>
              <a:defRPr/>
            </a:pPr>
            <a:r>
              <a:rPr lang="en-US" sz="1800" b="1" kern="0" dirty="0">
                <a:cs typeface="Times New Roman" pitchFamily="18" charset="0"/>
              </a:rPr>
              <a:t>Story points: </a:t>
            </a:r>
            <a:r>
              <a:rPr lang="en-US" sz="1800" kern="0" dirty="0">
                <a:cs typeface="Times New Roman" pitchFamily="18" charset="0"/>
              </a:rPr>
              <a:t>Effort level assigned to the work to complete a Story</a:t>
            </a:r>
          </a:p>
        </p:txBody>
      </p:sp>
      <p:sp>
        <p:nvSpPr>
          <p:cNvPr id="5" name="Rectangle 2"/>
          <p:cNvSpPr txBox="1">
            <a:spLocks noChangeArrowheads="1"/>
          </p:cNvSpPr>
          <p:nvPr/>
        </p:nvSpPr>
        <p:spPr>
          <a:xfrm>
            <a:off x="261662" y="740568"/>
            <a:ext cx="8153400" cy="609600"/>
          </a:xfrm>
          <a:prstGeom prst="rect">
            <a:avLst/>
          </a:prstGeom>
        </p:spPr>
        <p:txBody>
          <a:bodyPr lIns="91440" tIns="45720" rIns="91440" bIns="45720"/>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600" dirty="0">
                <a:solidFill>
                  <a:srgbClr val="FF8000"/>
                </a:solidFill>
                <a:latin typeface="+mj-lt"/>
                <a:ea typeface="+mj-ea"/>
                <a:cs typeface="+mj-cs"/>
              </a:rPr>
              <a:t>Definitions</a:t>
            </a:r>
            <a:r>
              <a:rPr kumimoji="0" lang="en-US" sz="4400" b="0" i="0" u="none" strike="noStrike" kern="0" cap="none" spc="0" normalizeH="0" baseline="0" noProof="0" dirty="0">
                <a:ln>
                  <a:noFill/>
                </a:ln>
                <a:solidFill>
                  <a:srgbClr val="FF8000"/>
                </a:solidFill>
                <a:effectLst/>
                <a:uLnTx/>
                <a:uFillTx/>
                <a:latin typeface="Arial Black" pitchFamily="34" charset="0"/>
                <a:ea typeface="+mj-ea"/>
                <a:cs typeface="+mj-cs"/>
              </a:rPr>
              <a:t> </a:t>
            </a:r>
          </a:p>
        </p:txBody>
      </p:sp>
      <p:sp>
        <p:nvSpPr>
          <p:cNvPr id="7" name="Slide Number Placeholder 1"/>
          <p:cNvSpPr>
            <a:spLocks noGrp="1"/>
          </p:cNvSpPr>
          <p:nvPr>
            <p:ph type="sldNum" sz="quarter" idx="10"/>
          </p:nvPr>
        </p:nvSpPr>
        <p:spPr>
          <a:xfrm>
            <a:off x="4344182" y="6271622"/>
            <a:ext cx="648232" cy="223772"/>
          </a:xfrm>
        </p:spPr>
        <p:txBody>
          <a:bodyPr/>
          <a:lstStyle/>
          <a:p>
            <a:pPr>
              <a:defRPr/>
            </a:pPr>
            <a:fld id="{89A01480-B1ED-4119-AC41-9F9B30C0F4DA}" type="slidenum">
              <a:rPr lang="en-US" smtClean="0"/>
              <a:pPr>
                <a:defRPr/>
              </a:pPr>
              <a:t>44</a:t>
            </a:fld>
            <a:endParaRPr lang="en-US" dirty="0"/>
          </a:p>
        </p:txBody>
      </p:sp>
      <p:pic>
        <p:nvPicPr>
          <p:cNvPr id="9" name="Picture 3" descr="C:\Users\jperzel\Dropbox\JPI\Logos &amp; Materials\Workshops\Workshop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50559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mtClean="0"/>
              <a:pPr>
                <a:defRPr/>
              </a:pPr>
              <a:t>45</a:t>
            </a:fld>
            <a:endParaRPr lang="en-US" dirty="0"/>
          </a:p>
        </p:txBody>
      </p:sp>
      <p:sp>
        <p:nvSpPr>
          <p:cNvPr id="4" name="Rectangle 3"/>
          <p:cNvSpPr/>
          <p:nvPr/>
        </p:nvSpPr>
        <p:spPr>
          <a:xfrm>
            <a:off x="229380" y="1454871"/>
            <a:ext cx="8826697" cy="2308324"/>
          </a:xfrm>
          <a:prstGeom prst="rect">
            <a:avLst/>
          </a:prstGeom>
        </p:spPr>
        <p:txBody>
          <a:bodyPr wrap="square">
            <a:spAutoFit/>
          </a:bodyPr>
          <a:lstStyle/>
          <a:p>
            <a:pPr marL="228600" lvl="1" indent="-228600">
              <a:spcBef>
                <a:spcPts val="600"/>
              </a:spcBef>
              <a:buNone/>
            </a:pPr>
            <a:r>
              <a:rPr lang="en-US" b="1" kern="0" dirty="0">
                <a:cs typeface="Times New Roman" pitchFamily="18" charset="0"/>
              </a:rPr>
              <a:t>Joe’s definitions of the multiple types of project managers:</a:t>
            </a:r>
          </a:p>
          <a:p>
            <a:pPr marL="228600" lvl="1" indent="-228600">
              <a:spcBef>
                <a:spcPts val="600"/>
              </a:spcBef>
              <a:buClr>
                <a:schemeClr val="tx2"/>
              </a:buClr>
              <a:buFont typeface="Arial" charset="0"/>
              <a:buChar char="•"/>
            </a:pPr>
            <a:r>
              <a:rPr lang="en-US" sz="2000" b="1" kern="0" dirty="0">
                <a:latin typeface="+mn-lt"/>
                <a:cs typeface="Times New Roman" pitchFamily="18" charset="0"/>
              </a:rPr>
              <a:t>Project Coordinator: </a:t>
            </a:r>
            <a:r>
              <a:rPr lang="en-US" sz="2000" kern="0" dirty="0">
                <a:latin typeface="+mn-lt"/>
                <a:cs typeface="Times New Roman" pitchFamily="18" charset="0"/>
              </a:rPr>
              <a:t>great at mechanics of the project </a:t>
            </a:r>
          </a:p>
          <a:p>
            <a:pPr marL="228600" lvl="1" indent="-228600">
              <a:spcBef>
                <a:spcPts val="600"/>
              </a:spcBef>
              <a:buClr>
                <a:schemeClr val="tx2"/>
              </a:buClr>
              <a:buFont typeface="Arial" charset="0"/>
              <a:buChar char="•"/>
            </a:pPr>
            <a:r>
              <a:rPr lang="en-US" sz="2000" b="1" kern="0" dirty="0">
                <a:latin typeface="+mn-lt"/>
                <a:cs typeface="Times New Roman" pitchFamily="18" charset="0"/>
              </a:rPr>
              <a:t>Technical Project Lead: </a:t>
            </a:r>
            <a:r>
              <a:rPr lang="en-US" sz="2000" kern="0" dirty="0">
                <a:latin typeface="+mn-lt"/>
                <a:cs typeface="Times New Roman" pitchFamily="18" charset="0"/>
              </a:rPr>
              <a:t>focuses on managing the technical team</a:t>
            </a:r>
          </a:p>
          <a:p>
            <a:pPr marL="228600" lvl="1" indent="-228600">
              <a:spcBef>
                <a:spcPts val="600"/>
              </a:spcBef>
              <a:buClr>
                <a:schemeClr val="tx2"/>
              </a:buClr>
              <a:buFont typeface="Arial" charset="0"/>
              <a:buChar char="•"/>
            </a:pPr>
            <a:r>
              <a:rPr lang="en-US" sz="2000" b="1" kern="0" dirty="0">
                <a:latin typeface="+mn-lt"/>
                <a:cs typeface="Times New Roman" pitchFamily="18" charset="0"/>
              </a:rPr>
              <a:t>Application Project Manager: </a:t>
            </a:r>
            <a:r>
              <a:rPr lang="en-US" sz="2000" kern="0" dirty="0">
                <a:latin typeface="+mn-lt"/>
                <a:cs typeface="Times New Roman" pitchFamily="18" charset="0"/>
              </a:rPr>
              <a:t>handles projects under $500k and 10 people</a:t>
            </a:r>
          </a:p>
          <a:p>
            <a:pPr marL="228600" lvl="1" indent="-228600">
              <a:spcBef>
                <a:spcPts val="600"/>
              </a:spcBef>
              <a:buClr>
                <a:schemeClr val="tx2"/>
              </a:buClr>
              <a:buFont typeface="Arial" charset="0"/>
              <a:buChar char="•"/>
            </a:pPr>
            <a:r>
              <a:rPr lang="en-US" sz="2000" b="1" kern="0" dirty="0">
                <a:latin typeface="+mn-lt"/>
                <a:cs typeface="Times New Roman" pitchFamily="18" charset="0"/>
              </a:rPr>
              <a:t>Enterprise Project Manager: </a:t>
            </a:r>
            <a:r>
              <a:rPr lang="en-US" sz="2000" kern="0" dirty="0">
                <a:latin typeface="+mn-lt"/>
                <a:cs typeface="Times New Roman" pitchFamily="18" charset="0"/>
              </a:rPr>
              <a:t>handles projects over $1M and &gt; 20 people</a:t>
            </a:r>
          </a:p>
        </p:txBody>
      </p:sp>
      <p:pic>
        <p:nvPicPr>
          <p:cNvPr id="9"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336550" y="740229"/>
            <a:ext cx="8464550" cy="595871"/>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3800" dirty="0"/>
              <a:t>Definitions</a:t>
            </a:r>
            <a:r>
              <a:rPr lang="en-US" sz="4000" kern="0" dirty="0">
                <a:latin typeface="+mn-lt"/>
              </a:rPr>
              <a:t> </a:t>
            </a:r>
          </a:p>
        </p:txBody>
      </p:sp>
    </p:spTree>
    <p:extLst>
      <p:ext uri="{BB962C8B-B14F-4D97-AF65-F5344CB8AC3E}">
        <p14:creationId xmlns:p14="http://schemas.microsoft.com/office/powerpoint/2010/main" val="278126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z="1600" smtClean="0"/>
              <a:pPr>
                <a:defRPr/>
              </a:pPr>
              <a:t>46</a:t>
            </a:fld>
            <a:endParaRPr lang="en-US" dirty="0"/>
          </a:p>
        </p:txBody>
      </p:sp>
      <p:sp>
        <p:nvSpPr>
          <p:cNvPr id="9" name="Rectangle 2"/>
          <p:cNvSpPr txBox="1">
            <a:spLocks noChangeArrowheads="1"/>
          </p:cNvSpPr>
          <p:nvPr/>
        </p:nvSpPr>
        <p:spPr>
          <a:xfrm>
            <a:off x="304800" y="762000"/>
            <a:ext cx="8153400" cy="609600"/>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pPr marL="0" indent="0">
              <a:buNone/>
            </a:pPr>
            <a:r>
              <a:rPr lang="en-US" sz="4000" dirty="0"/>
              <a:t>Asking a Question</a:t>
            </a:r>
          </a:p>
        </p:txBody>
      </p:sp>
      <p:sp>
        <p:nvSpPr>
          <p:cNvPr id="3" name="TextBox 2"/>
          <p:cNvSpPr txBox="1"/>
          <p:nvPr/>
        </p:nvSpPr>
        <p:spPr>
          <a:xfrm>
            <a:off x="316375" y="1408756"/>
            <a:ext cx="8153400" cy="4170372"/>
          </a:xfrm>
          <a:prstGeom prst="rect">
            <a:avLst/>
          </a:prstGeom>
          <a:noFill/>
        </p:spPr>
        <p:txBody>
          <a:bodyPr wrap="square" rtlCol="0">
            <a:spAutoFit/>
          </a:bodyPr>
          <a:lstStyle/>
          <a:p>
            <a:pPr marL="228600" indent="-228600">
              <a:spcBef>
                <a:spcPts val="600"/>
              </a:spcBef>
              <a:spcAft>
                <a:spcPts val="600"/>
              </a:spcAft>
              <a:buClr>
                <a:schemeClr val="tx2"/>
              </a:buClr>
              <a:buChar char="•"/>
            </a:pPr>
            <a:r>
              <a:rPr lang="en-US" sz="2000" dirty="0">
                <a:cs typeface="Times New Roman" pitchFamily="18" charset="0"/>
              </a:rPr>
              <a:t>Building rapport questions</a:t>
            </a:r>
          </a:p>
          <a:p>
            <a:pPr marL="914400" lvl="1" indent="-457200">
              <a:spcBef>
                <a:spcPts val="600"/>
              </a:spcBef>
              <a:buClr>
                <a:schemeClr val="tx2"/>
              </a:buClr>
              <a:buFont typeface="Wingdings" panose="05000000000000000000" pitchFamily="2" charset="2"/>
              <a:buChar char="ü"/>
            </a:pPr>
            <a:r>
              <a:rPr lang="en-US" sz="2000" dirty="0">
                <a:cs typeface="Times New Roman" pitchFamily="18" charset="0"/>
              </a:rPr>
              <a:t>How was your weekend/doing anything fun this weekend?</a:t>
            </a:r>
          </a:p>
          <a:p>
            <a:pPr marL="914400" lvl="1" indent="-457200">
              <a:spcBef>
                <a:spcPts val="600"/>
              </a:spcBef>
              <a:buClr>
                <a:schemeClr val="tx2"/>
              </a:buClr>
              <a:buFont typeface="Wingdings" panose="05000000000000000000" pitchFamily="2" charset="2"/>
              <a:buChar char="ü"/>
            </a:pPr>
            <a:r>
              <a:rPr lang="en-US" sz="2000" dirty="0">
                <a:cs typeface="Times New Roman" pitchFamily="18" charset="0"/>
              </a:rPr>
              <a:t>How is the family?</a:t>
            </a:r>
          </a:p>
          <a:p>
            <a:pPr marL="914400" lvl="1" indent="-457200">
              <a:spcBef>
                <a:spcPts val="600"/>
              </a:spcBef>
              <a:buClr>
                <a:schemeClr val="tx2"/>
              </a:buClr>
              <a:buFont typeface="Wingdings" panose="05000000000000000000" pitchFamily="2" charset="2"/>
              <a:buChar char="ü"/>
            </a:pPr>
            <a:r>
              <a:rPr lang="en-US" sz="2000" dirty="0">
                <a:cs typeface="Times New Roman" pitchFamily="18" charset="0"/>
              </a:rPr>
              <a:t>I see you like … biking, sailing, baseball, Crown Royal, Dilbert, plants……</a:t>
            </a:r>
          </a:p>
          <a:p>
            <a:pPr marL="914400" lvl="1" indent="-457200">
              <a:spcBef>
                <a:spcPts val="600"/>
              </a:spcBef>
              <a:buClr>
                <a:schemeClr val="tx2"/>
              </a:buClr>
              <a:buFont typeface="Wingdings" panose="05000000000000000000" pitchFamily="2" charset="2"/>
              <a:buChar char="ü"/>
            </a:pPr>
            <a:endParaRPr lang="en-US" sz="2000" dirty="0">
              <a:cs typeface="Times New Roman" pitchFamily="18" charset="0"/>
            </a:endParaRPr>
          </a:p>
          <a:p>
            <a:pPr marL="914400" lvl="1" indent="-457200">
              <a:spcBef>
                <a:spcPts val="600"/>
              </a:spcBef>
              <a:buClr>
                <a:schemeClr val="tx2"/>
              </a:buClr>
              <a:buFont typeface="Wingdings" panose="05000000000000000000" pitchFamily="2" charset="2"/>
              <a:buChar char="ü"/>
            </a:pPr>
            <a:r>
              <a:rPr lang="en-US" sz="2000" dirty="0">
                <a:cs typeface="Times New Roman" pitchFamily="18" charset="0"/>
              </a:rPr>
              <a:t>Boy I am glad you are signed-on to be the Sponsor for this project</a:t>
            </a:r>
          </a:p>
          <a:p>
            <a:pPr marL="914400" lvl="1" indent="-457200">
              <a:spcBef>
                <a:spcPts val="600"/>
              </a:spcBef>
              <a:buClr>
                <a:schemeClr val="tx2"/>
              </a:buClr>
              <a:buFont typeface="Wingdings" panose="05000000000000000000" pitchFamily="2" charset="2"/>
              <a:buChar char="ü"/>
            </a:pPr>
            <a:r>
              <a:rPr lang="en-US" sz="2000" dirty="0">
                <a:cs typeface="Times New Roman" pitchFamily="18" charset="0"/>
              </a:rPr>
              <a:t>Aren’t you glad that Mary is excited to be our lead SME?</a:t>
            </a:r>
          </a:p>
          <a:p>
            <a:pPr marL="914400" lvl="1" indent="-457200">
              <a:spcBef>
                <a:spcPts val="600"/>
              </a:spcBef>
              <a:buClr>
                <a:schemeClr val="tx2"/>
              </a:buClr>
              <a:buFont typeface="Wingdings" panose="05000000000000000000" pitchFamily="2" charset="2"/>
              <a:buChar char="ü"/>
            </a:pPr>
            <a:endParaRPr lang="en-US" sz="2000" dirty="0">
              <a:cs typeface="Times New Roman" pitchFamily="18" charset="0"/>
            </a:endParaRPr>
          </a:p>
          <a:p>
            <a:pPr marL="914400" lvl="1" indent="-457200">
              <a:spcBef>
                <a:spcPts val="600"/>
              </a:spcBef>
              <a:buClr>
                <a:schemeClr val="tx2"/>
              </a:buClr>
              <a:buFont typeface="Wingdings" panose="05000000000000000000" pitchFamily="2" charset="2"/>
              <a:buChar char="ü"/>
            </a:pPr>
            <a:endParaRPr lang="en-US" sz="2000" dirty="0">
              <a:cs typeface="Times New Roman" pitchFamily="18" charset="0"/>
            </a:endParaRPr>
          </a:p>
        </p:txBody>
      </p:sp>
      <p:pic>
        <p:nvPicPr>
          <p:cNvPr id="6"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z="1600" smtClean="0"/>
              <a:pPr>
                <a:defRPr/>
              </a:pPr>
              <a:t>47</a:t>
            </a:fld>
            <a:endParaRPr lang="en-US" dirty="0"/>
          </a:p>
        </p:txBody>
      </p:sp>
      <p:sp>
        <p:nvSpPr>
          <p:cNvPr id="9" name="Rectangle 2"/>
          <p:cNvSpPr txBox="1">
            <a:spLocks noChangeArrowheads="1"/>
          </p:cNvSpPr>
          <p:nvPr/>
        </p:nvSpPr>
        <p:spPr>
          <a:xfrm>
            <a:off x="304800" y="762000"/>
            <a:ext cx="8153400" cy="609600"/>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pPr marL="0" indent="0">
              <a:buNone/>
            </a:pPr>
            <a:r>
              <a:rPr lang="en-US" sz="4000" dirty="0"/>
              <a:t>Asking a Question</a:t>
            </a:r>
          </a:p>
        </p:txBody>
      </p:sp>
      <p:sp>
        <p:nvSpPr>
          <p:cNvPr id="3" name="TextBox 2"/>
          <p:cNvSpPr txBox="1"/>
          <p:nvPr/>
        </p:nvSpPr>
        <p:spPr>
          <a:xfrm>
            <a:off x="284842" y="1408756"/>
            <a:ext cx="8611508" cy="4478149"/>
          </a:xfrm>
          <a:prstGeom prst="rect">
            <a:avLst/>
          </a:prstGeom>
          <a:noFill/>
        </p:spPr>
        <p:txBody>
          <a:bodyPr wrap="square" rtlCol="0">
            <a:spAutoFit/>
          </a:bodyPr>
          <a:lstStyle/>
          <a:p>
            <a:pPr marL="228600" indent="-228600">
              <a:spcBef>
                <a:spcPts val="600"/>
              </a:spcBef>
              <a:spcAft>
                <a:spcPts val="600"/>
              </a:spcAft>
              <a:buClr>
                <a:schemeClr val="tx2"/>
              </a:buClr>
              <a:buChar char="•"/>
            </a:pPr>
            <a:r>
              <a:rPr lang="en-US" sz="2000" dirty="0">
                <a:cs typeface="Times New Roman" pitchFamily="18" charset="0"/>
              </a:rPr>
              <a:t>Gathering information questions</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How long have you been in your current role?</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Have you had an opportunity to sponsor  a project before?  If so tell me about your experience with that project?</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What is your day job?</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What company/department were you at before your present job?</a:t>
            </a:r>
          </a:p>
          <a:p>
            <a:pPr marL="693738" lvl="1" indent="-457200">
              <a:spcBef>
                <a:spcPts val="600"/>
              </a:spcBef>
              <a:buClr>
                <a:schemeClr val="tx2"/>
              </a:buClr>
              <a:buFont typeface="Wingdings" panose="05000000000000000000" pitchFamily="2" charset="2"/>
              <a:buChar char="ü"/>
            </a:pPr>
            <a:endParaRPr lang="en-US" sz="2000" dirty="0">
              <a:cs typeface="Times New Roman" pitchFamily="18" charset="0"/>
            </a:endParaRP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How do you see the project going so far?</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Do you have any feedback about the project assumptions the team identified?</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Do you have any thoughts or concerns on the project features the team has identified?</a:t>
            </a:r>
          </a:p>
        </p:txBody>
      </p:sp>
      <p:pic>
        <p:nvPicPr>
          <p:cNvPr id="6"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40F6E1E-65E1-4D6D-8D22-F094B8141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336" y="228740"/>
            <a:ext cx="1027864" cy="1676119"/>
          </a:xfrm>
          <a:prstGeom prst="rect">
            <a:avLst/>
          </a:prstGeom>
        </p:spPr>
      </p:pic>
    </p:spTree>
    <p:extLst>
      <p:ext uri="{BB962C8B-B14F-4D97-AF65-F5344CB8AC3E}">
        <p14:creationId xmlns:p14="http://schemas.microsoft.com/office/powerpoint/2010/main" val="21189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z="1600" smtClean="0"/>
              <a:pPr>
                <a:defRPr/>
              </a:pPr>
              <a:t>48</a:t>
            </a:fld>
            <a:endParaRPr lang="en-US" dirty="0"/>
          </a:p>
        </p:txBody>
      </p:sp>
      <p:sp>
        <p:nvSpPr>
          <p:cNvPr id="9" name="Rectangle 2"/>
          <p:cNvSpPr txBox="1">
            <a:spLocks noChangeArrowheads="1"/>
          </p:cNvSpPr>
          <p:nvPr/>
        </p:nvSpPr>
        <p:spPr>
          <a:xfrm>
            <a:off x="304800" y="762000"/>
            <a:ext cx="8153400" cy="609600"/>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pPr marL="0" indent="0">
              <a:buNone/>
            </a:pPr>
            <a:r>
              <a:rPr lang="en-US" sz="4000" dirty="0"/>
              <a:t>Asking a Question</a:t>
            </a:r>
          </a:p>
        </p:txBody>
      </p:sp>
      <p:sp>
        <p:nvSpPr>
          <p:cNvPr id="3" name="TextBox 2"/>
          <p:cNvSpPr txBox="1"/>
          <p:nvPr/>
        </p:nvSpPr>
        <p:spPr>
          <a:xfrm>
            <a:off x="284842" y="1408756"/>
            <a:ext cx="8611508" cy="4632037"/>
          </a:xfrm>
          <a:prstGeom prst="rect">
            <a:avLst/>
          </a:prstGeom>
          <a:noFill/>
        </p:spPr>
        <p:txBody>
          <a:bodyPr wrap="square" rtlCol="0">
            <a:spAutoFit/>
          </a:bodyPr>
          <a:lstStyle/>
          <a:p>
            <a:pPr marL="228600" indent="-228600">
              <a:spcBef>
                <a:spcPts val="600"/>
              </a:spcBef>
              <a:spcAft>
                <a:spcPts val="600"/>
              </a:spcAft>
              <a:buClr>
                <a:schemeClr val="tx2"/>
              </a:buClr>
              <a:buChar char="•"/>
            </a:pPr>
            <a:r>
              <a:rPr lang="en-US" sz="2000" dirty="0">
                <a:cs typeface="Times New Roman" pitchFamily="18" charset="0"/>
              </a:rPr>
              <a:t>Leading the discussion questions</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How do you see the project going so far?</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Do you have any thoughts on the project risks we just reviewed?</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Do you have any preference on how to mitigate any of the risks?</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If we did … to mitigate one of the risks would you help me talk the team into buying-in?</a:t>
            </a:r>
          </a:p>
          <a:p>
            <a:pPr marL="693738" lvl="1" indent="-457200">
              <a:spcBef>
                <a:spcPts val="600"/>
              </a:spcBef>
              <a:buClr>
                <a:schemeClr val="tx2"/>
              </a:buClr>
              <a:buFont typeface="Wingdings" panose="05000000000000000000" pitchFamily="2" charset="2"/>
              <a:buChar char="ü"/>
            </a:pPr>
            <a:endParaRPr lang="en-US" sz="2000" dirty="0">
              <a:cs typeface="Times New Roman" pitchFamily="18" charset="0"/>
            </a:endParaRP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Do you think the milestones are achievable?</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Where do you see the biggest challenge to meeting the milestones?</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How would you handle the challenges?</a:t>
            </a:r>
          </a:p>
          <a:p>
            <a:pPr marL="693738" lvl="1" indent="-457200">
              <a:spcBef>
                <a:spcPts val="600"/>
              </a:spcBef>
              <a:buClr>
                <a:schemeClr val="tx2"/>
              </a:buClr>
              <a:buFont typeface="Wingdings" panose="05000000000000000000" pitchFamily="2" charset="2"/>
              <a:buChar char="ü"/>
            </a:pPr>
            <a:r>
              <a:rPr lang="en-US" sz="2000" dirty="0">
                <a:cs typeface="Times New Roman" pitchFamily="18" charset="0"/>
              </a:rPr>
              <a:t>If I did …. would you support it?</a:t>
            </a:r>
          </a:p>
          <a:p>
            <a:pPr marL="693738" lvl="1" indent="-457200">
              <a:spcBef>
                <a:spcPts val="600"/>
              </a:spcBef>
              <a:buClr>
                <a:schemeClr val="tx2"/>
              </a:buClr>
              <a:buFont typeface="Wingdings" panose="05000000000000000000" pitchFamily="2" charset="2"/>
              <a:buChar char="ü"/>
            </a:pPr>
            <a:endParaRPr lang="en-US" sz="2000" dirty="0">
              <a:cs typeface="Times New Roman" pitchFamily="18" charset="0"/>
            </a:endParaRPr>
          </a:p>
        </p:txBody>
      </p:sp>
      <p:pic>
        <p:nvPicPr>
          <p:cNvPr id="6"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09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304800" y="1419069"/>
            <a:ext cx="8458200" cy="3539319"/>
          </a:xfrm>
        </p:spPr>
        <p:txBody>
          <a:bodyPr lIns="91440" tIns="45720" rIns="91440" bIns="45720"/>
          <a:lstStyle/>
          <a:p>
            <a:pPr marL="228600" lvl="1" indent="-228600">
              <a:spcBef>
                <a:spcPct val="50000"/>
              </a:spcBef>
              <a:buNone/>
            </a:pPr>
            <a:r>
              <a:rPr lang="en-US" sz="2000" dirty="0">
                <a:cs typeface="Times New Roman" pitchFamily="18" charset="0"/>
              </a:rPr>
              <a:t>The normal, day-in, day-out tasks associated with running a project</a:t>
            </a:r>
          </a:p>
          <a:p>
            <a:pPr marL="228600" lvl="1" indent="-228600">
              <a:spcBef>
                <a:spcPct val="50000"/>
              </a:spcBef>
              <a:buChar char="•"/>
            </a:pPr>
            <a:r>
              <a:rPr lang="en-US" dirty="0">
                <a:cs typeface="Times New Roman" pitchFamily="18" charset="0"/>
              </a:rPr>
              <a:t>Setting-up a Charter, RAID</a:t>
            </a:r>
            <a:r>
              <a:rPr lang="en-US" sz="2000" dirty="0">
                <a:cs typeface="Times New Roman" pitchFamily="18" charset="0"/>
              </a:rPr>
              <a:t>, Communication plan, etc.</a:t>
            </a:r>
          </a:p>
          <a:p>
            <a:pPr marL="228600" lvl="1" indent="-228600">
              <a:spcBef>
                <a:spcPct val="50000"/>
              </a:spcBef>
              <a:buChar char="•"/>
            </a:pPr>
            <a:r>
              <a:rPr lang="en-US" sz="2000" dirty="0">
                <a:cs typeface="Times New Roman" pitchFamily="18" charset="0"/>
              </a:rPr>
              <a:t>Setting-up meetings &amp; creating agendas</a:t>
            </a:r>
          </a:p>
          <a:p>
            <a:pPr marL="228600" lvl="1" indent="-228600">
              <a:spcBef>
                <a:spcPct val="50000"/>
              </a:spcBef>
              <a:buChar char="•"/>
            </a:pPr>
            <a:r>
              <a:rPr lang="en-US" dirty="0">
                <a:cs typeface="Times New Roman" pitchFamily="18" charset="0"/>
              </a:rPr>
              <a:t>Taking notes or meeting minutes</a:t>
            </a:r>
          </a:p>
          <a:p>
            <a:pPr marL="228600" lvl="1" indent="-228600">
              <a:spcBef>
                <a:spcPct val="50000"/>
              </a:spcBef>
              <a:buChar char="•"/>
            </a:pPr>
            <a:r>
              <a:rPr lang="en-US" sz="2000" dirty="0">
                <a:cs typeface="Times New Roman" pitchFamily="18" charset="0"/>
              </a:rPr>
              <a:t>Creating project plans and updating them</a:t>
            </a:r>
          </a:p>
          <a:p>
            <a:pPr marL="228600" lvl="1" indent="-228600">
              <a:spcBef>
                <a:spcPct val="50000"/>
              </a:spcBef>
              <a:buChar char="•"/>
            </a:pPr>
            <a:r>
              <a:rPr lang="en-US" dirty="0">
                <a:cs typeface="Times New Roman" pitchFamily="18" charset="0"/>
              </a:rPr>
              <a:t>Reporting project status</a:t>
            </a:r>
          </a:p>
          <a:p>
            <a:pPr marL="0" lvl="1" indent="0">
              <a:spcBef>
                <a:spcPct val="50000"/>
              </a:spcBef>
              <a:buNone/>
            </a:pPr>
            <a:r>
              <a:rPr lang="en-US" dirty="0">
                <a:cs typeface="Times New Roman" pitchFamily="18" charset="0"/>
              </a:rPr>
              <a:t>While these artifacts, processes or tools are key, today’s presentation will not focus on Mechanics, but may refer to them on occasion</a:t>
            </a:r>
            <a:endParaRPr lang="en-US" sz="2000" dirty="0">
              <a:cs typeface="Times New Roman" pitchFamily="18" charset="0"/>
            </a:endParaRPr>
          </a:p>
          <a:p>
            <a:pPr marL="0" lvl="1" indent="0">
              <a:spcBef>
                <a:spcPct val="50000"/>
              </a:spcBef>
              <a:buNone/>
            </a:pPr>
            <a:endParaRPr lang="en-US" dirty="0"/>
          </a:p>
        </p:txBody>
      </p:sp>
      <p:sp>
        <p:nvSpPr>
          <p:cNvPr id="2" name="Slide Number Placeholder 1"/>
          <p:cNvSpPr>
            <a:spLocks noGrp="1"/>
          </p:cNvSpPr>
          <p:nvPr>
            <p:ph type="sldNum" sz="quarter" idx="10"/>
          </p:nvPr>
        </p:nvSpPr>
        <p:spPr>
          <a:xfrm>
            <a:off x="4344182" y="6271622"/>
            <a:ext cx="648232" cy="223772"/>
          </a:xfrm>
        </p:spPr>
        <p:txBody>
          <a:bodyPr/>
          <a:lstStyle/>
          <a:p>
            <a:pPr>
              <a:defRPr/>
            </a:pPr>
            <a:fld id="{89A01480-B1ED-4119-AC41-9F9B30C0F4DA}" type="slidenum">
              <a:rPr lang="en-US" smtClean="0"/>
              <a:pPr>
                <a:defRPr/>
              </a:pPr>
              <a:t>49</a:t>
            </a:fld>
            <a:endParaRPr lang="en-US" dirty="0"/>
          </a:p>
        </p:txBody>
      </p:sp>
      <p:pic>
        <p:nvPicPr>
          <p:cNvPr id="8"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A73C4BA-51C5-4B7D-97BE-A23AA483273C}"/>
              </a:ext>
            </a:extLst>
          </p:cNvPr>
          <p:cNvSpPr txBox="1">
            <a:spLocks noChangeArrowheads="1"/>
          </p:cNvSpPr>
          <p:nvPr/>
        </p:nvSpPr>
        <p:spPr>
          <a:xfrm>
            <a:off x="304800" y="742398"/>
            <a:ext cx="8153400" cy="609600"/>
          </a:xfrm>
          <a:prstGeom prst="rect">
            <a:avLst/>
          </a:prstGeom>
        </p:spPr>
        <p:txBody>
          <a:bodyPr lIns="91440" tIns="45720" rIns="91440" bIns="45720"/>
          <a:lstStyle/>
          <a:p>
            <a:pPr>
              <a:lnSpc>
                <a:spcPct val="90000"/>
              </a:lnSpc>
              <a:spcBef>
                <a:spcPct val="0"/>
              </a:spcBef>
              <a:defRPr/>
            </a:pPr>
            <a:r>
              <a:rPr lang="en-US" sz="4000" kern="0" dirty="0">
                <a:solidFill>
                  <a:srgbClr val="FF8000"/>
                </a:solidFill>
                <a:latin typeface="+mj-lt"/>
                <a:ea typeface="+mj-ea"/>
                <a:cs typeface="+mj-cs"/>
              </a:rPr>
              <a:t>Project “Mechanics”</a:t>
            </a:r>
          </a:p>
        </p:txBody>
      </p:sp>
    </p:spTree>
    <p:extLst>
      <p:ext uri="{BB962C8B-B14F-4D97-AF65-F5344CB8AC3E}">
        <p14:creationId xmlns:p14="http://schemas.microsoft.com/office/powerpoint/2010/main" val="402925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304800" y="1313547"/>
            <a:ext cx="8617528" cy="4979396"/>
          </a:xfrm>
        </p:spPr>
        <p:txBody>
          <a:bodyPr lIns="91440" tIns="45720" rIns="91440" bIns="45720"/>
          <a:lstStyle/>
          <a:p>
            <a:pPr>
              <a:buNone/>
            </a:pPr>
            <a:r>
              <a:rPr lang="en-US" sz="2800" dirty="0">
                <a:latin typeface="Arial Black" pitchFamily="34" charset="0"/>
              </a:rPr>
              <a:t>Some Larger, More Complex Projects</a:t>
            </a:r>
          </a:p>
          <a:p>
            <a:pPr>
              <a:spcBef>
                <a:spcPts val="0"/>
              </a:spcBef>
            </a:pPr>
            <a:r>
              <a:rPr lang="en-US" sz="1800" dirty="0">
                <a:cs typeface="Times New Roman" pitchFamily="18" charset="0"/>
              </a:rPr>
              <a:t>The 3-year custom development project to design and create a multi-state workers compensation system that would be available for future “sale” – </a:t>
            </a:r>
            <a:r>
              <a:rPr lang="en-US" sz="1800" b="1" dirty="0">
                <a:cs typeface="Times New Roman" pitchFamily="18" charset="0"/>
              </a:rPr>
              <a:t>with 3 sponsors, stakeholders in 3 geographic areas and a consultant company</a:t>
            </a:r>
          </a:p>
          <a:p>
            <a:pPr>
              <a:spcBef>
                <a:spcPts val="400"/>
              </a:spcBef>
            </a:pPr>
            <a:r>
              <a:rPr lang="en-US" sz="1800" dirty="0">
                <a:cs typeface="Times New Roman" pitchFamily="18" charset="0"/>
              </a:rPr>
              <a:t>Managing the rewrite of a custom Sales and Marketing automation system for a global reinsurance company – </a:t>
            </a:r>
            <a:r>
              <a:rPr lang="en-US" sz="1800" b="1" dirty="0">
                <a:cs typeface="Times New Roman" pitchFamily="18" charset="0"/>
              </a:rPr>
              <a:t>with a new process workflow for the entire whole sales organization, during a change in organizational ownership</a:t>
            </a:r>
          </a:p>
          <a:p>
            <a:pPr>
              <a:spcBef>
                <a:spcPts val="400"/>
              </a:spcBef>
            </a:pPr>
            <a:r>
              <a:rPr lang="en-US" sz="1800" dirty="0">
                <a:cs typeface="Times New Roman" pitchFamily="18" charset="0"/>
              </a:rPr>
              <a:t>The package selection, customization and deployment of all infrastructure, back-office and on-site systems for a 20-location, Fortune 500 distribution business – </a:t>
            </a:r>
            <a:r>
              <a:rPr lang="en-US" sz="1800" b="1" dirty="0">
                <a:cs typeface="Times New Roman" pitchFamily="18" charset="0"/>
              </a:rPr>
              <a:t>requiring the overhaul of 50+ years worth of biz processes across 10 states</a:t>
            </a:r>
          </a:p>
          <a:p>
            <a:pPr>
              <a:spcBef>
                <a:spcPts val="400"/>
              </a:spcBef>
            </a:pPr>
            <a:r>
              <a:rPr lang="en-US" sz="1800" dirty="0">
                <a:cs typeface="Times New Roman" pitchFamily="18" charset="0"/>
              </a:rPr>
              <a:t>The design and implementation of a data center move for a Fortune 500 company to an out of state location requiring no business hours downtime – </a:t>
            </a:r>
            <a:r>
              <a:rPr lang="en-US" sz="1800" b="1" dirty="0">
                <a:cs typeface="Times New Roman" pitchFamily="18" charset="0"/>
              </a:rPr>
              <a:t>resulting in a 100% turn-over of the IT and management staff</a:t>
            </a:r>
          </a:p>
          <a:p>
            <a:pPr>
              <a:spcBef>
                <a:spcPts val="400"/>
              </a:spcBef>
            </a:pPr>
            <a:r>
              <a:rPr lang="en-US" sz="1800" dirty="0">
                <a:cs typeface="Times New Roman" pitchFamily="18" charset="0"/>
              </a:rPr>
              <a:t>Assisting a state university to design and implement new PMO processes to improve department output and transparency – w</a:t>
            </a:r>
            <a:r>
              <a:rPr lang="en-US" sz="1800" b="1" dirty="0">
                <a:cs typeface="Times New Roman" pitchFamily="18" charset="0"/>
              </a:rPr>
              <a:t>ith a culture of independence across the organization and a change in project sponsorship in mid-project</a:t>
            </a:r>
          </a:p>
          <a:p>
            <a:endParaRPr lang="en-US" sz="1800" dirty="0">
              <a:cs typeface="Times New Roman" pitchFamily="18" charset="0"/>
            </a:endParaRPr>
          </a:p>
        </p:txBody>
      </p:sp>
      <p:sp>
        <p:nvSpPr>
          <p:cNvPr id="2" name="Slide Number Placeholder 1"/>
          <p:cNvSpPr>
            <a:spLocks noGrp="1"/>
          </p:cNvSpPr>
          <p:nvPr>
            <p:ph type="sldNum" sz="quarter" idx="10"/>
          </p:nvPr>
        </p:nvSpPr>
        <p:spPr/>
        <p:txBody>
          <a:bodyPr/>
          <a:lstStyle/>
          <a:p>
            <a:pPr>
              <a:defRPr/>
            </a:pPr>
            <a:fld id="{89A01480-B1ED-4119-AC41-9F9B30C0F4DA}" type="slidenum">
              <a:rPr lang="en-US" smtClean="0"/>
              <a:pPr>
                <a:defRPr/>
              </a:pPr>
              <a:t>5</a:t>
            </a:fld>
            <a:endParaRPr lang="en-US" dirty="0"/>
          </a:p>
        </p:txBody>
      </p:sp>
      <p:pic>
        <p:nvPicPr>
          <p:cNvPr id="6" name="Picture 3" descr="C:\Users\jperzel\Dropbox\JPI\Logos &amp; Materials\Workshops\Workshop Logo.JPG">
            <a:extLst>
              <a:ext uri="{FF2B5EF4-FFF2-40B4-BE49-F238E27FC236}">
                <a16:creationId xmlns:a16="http://schemas.microsoft.com/office/drawing/2014/main" id="{21FF71D2-9689-4FC8-B676-F4E52253B0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528" y="6167639"/>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F7F33C5B-1837-4C73-8ACE-49114BA49DDE}"/>
              </a:ext>
            </a:extLst>
          </p:cNvPr>
          <p:cNvSpPr txBox="1">
            <a:spLocks noChangeArrowheads="1"/>
          </p:cNvSpPr>
          <p:nvPr/>
        </p:nvSpPr>
        <p:spPr bwMode="auto">
          <a:xfrm>
            <a:off x="304800" y="762000"/>
            <a:ext cx="81534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nSpc>
                <a:spcPct val="90000"/>
              </a:lnSpc>
              <a:spcBef>
                <a:spcPct val="0"/>
              </a:spcBef>
              <a:defRPr/>
            </a:pPr>
            <a:r>
              <a:rPr lang="en-US" sz="3800" dirty="0">
                <a:solidFill>
                  <a:srgbClr val="FF8000"/>
                </a:solidFill>
                <a:latin typeface="+mj-lt"/>
                <a:ea typeface="+mj-ea"/>
                <a:cs typeface="+mj-cs"/>
              </a:rPr>
              <a:t>My Background</a:t>
            </a:r>
          </a:p>
        </p:txBody>
      </p:sp>
    </p:spTree>
    <p:extLst>
      <p:ext uri="{BB962C8B-B14F-4D97-AF65-F5344CB8AC3E}">
        <p14:creationId xmlns:p14="http://schemas.microsoft.com/office/powerpoint/2010/main" val="280982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336550" y="1392617"/>
            <a:ext cx="8372475" cy="4824412"/>
          </a:xfrm>
        </p:spPr>
        <p:txBody>
          <a:bodyPr/>
          <a:lstStyle/>
          <a:p>
            <a:pPr marL="228600" lvl="1" indent="-228600">
              <a:spcBef>
                <a:spcPts val="600"/>
              </a:spcBef>
              <a:buFont typeface="Arial" pitchFamily="34" charset="0"/>
              <a:buChar char="•"/>
            </a:pPr>
            <a:r>
              <a:rPr lang="en-US" kern="1200" dirty="0">
                <a:latin typeface="Arial" charset="0"/>
                <a:ea typeface="+mn-ea"/>
                <a:cs typeface="Times New Roman" pitchFamily="18" charset="0"/>
              </a:rPr>
              <a:t>Does not travel well via Email, Text, Instant messaging……     </a:t>
            </a:r>
            <a:r>
              <a:rPr lang="en-US" sz="3200" dirty="0">
                <a:latin typeface="Bella Donna" panose="03000502030604030003" pitchFamily="66" charset="0"/>
              </a:rPr>
              <a:t>@</a:t>
            </a:r>
            <a:endParaRPr lang="en-US" sz="3200" kern="1200" dirty="0">
              <a:latin typeface="Arial" charset="0"/>
              <a:ea typeface="+mn-ea"/>
              <a:cs typeface="Times New Roman" pitchFamily="18" charset="0"/>
            </a:endParaRPr>
          </a:p>
          <a:p>
            <a:pPr marL="914400" lvl="1" indent="-457200">
              <a:spcBef>
                <a:spcPts val="600"/>
              </a:spcBef>
              <a:buFont typeface="Wingdings" panose="05000000000000000000" pitchFamily="2" charset="2"/>
              <a:buChar char="ü"/>
            </a:pPr>
            <a:r>
              <a:rPr lang="en-US" sz="1800" kern="1200" dirty="0">
                <a:latin typeface="Arial" charset="0"/>
                <a:ea typeface="+mn-ea"/>
                <a:cs typeface="Times New Roman" pitchFamily="18" charset="0"/>
              </a:rPr>
              <a:t>Tough to “sell through” the bad news that way</a:t>
            </a:r>
          </a:p>
          <a:p>
            <a:pPr marL="914400" lvl="1" indent="-457200">
              <a:spcBef>
                <a:spcPts val="600"/>
              </a:spcBef>
              <a:buFont typeface="Wingdings" panose="05000000000000000000" pitchFamily="2" charset="2"/>
              <a:buChar char="ü"/>
            </a:pPr>
            <a:r>
              <a:rPr lang="en-US" sz="1800" kern="1200" dirty="0">
                <a:latin typeface="Arial" charset="0"/>
                <a:ea typeface="+mn-ea"/>
                <a:cs typeface="Times New Roman" pitchFamily="18" charset="0"/>
              </a:rPr>
              <a:t>Can’t gauge reactions and deal with them</a:t>
            </a:r>
          </a:p>
          <a:p>
            <a:pPr marL="914400" lvl="1" indent="-457200">
              <a:spcBef>
                <a:spcPts val="600"/>
              </a:spcBef>
              <a:buFont typeface="Wingdings" panose="05000000000000000000" pitchFamily="2" charset="2"/>
              <a:buChar char="ü"/>
            </a:pPr>
            <a:r>
              <a:rPr lang="en-US" sz="1800" kern="1200" dirty="0">
                <a:latin typeface="Arial" charset="0"/>
                <a:ea typeface="+mn-ea"/>
                <a:cs typeface="Times New Roman" pitchFamily="18" charset="0"/>
              </a:rPr>
              <a:t>If you have to…. Proof well before sending &amp; offer a chance to have a dialogue as soon as practical</a:t>
            </a:r>
          </a:p>
          <a:p>
            <a:pPr marL="228600" lvl="1" indent="-228600">
              <a:spcBef>
                <a:spcPts val="600"/>
              </a:spcBef>
              <a:buFont typeface="Arial" pitchFamily="34" charset="0"/>
              <a:buChar char="•"/>
            </a:pPr>
            <a:r>
              <a:rPr lang="en-US" kern="1200" dirty="0">
                <a:latin typeface="Arial" charset="0"/>
                <a:ea typeface="+mn-ea"/>
                <a:cs typeface="Times New Roman" pitchFamily="18" charset="0"/>
              </a:rPr>
              <a:t>Don’t wait until the last minute to communicate</a:t>
            </a:r>
          </a:p>
          <a:p>
            <a:pPr marL="228600" lvl="1" indent="-228600">
              <a:spcBef>
                <a:spcPts val="600"/>
              </a:spcBef>
              <a:buFont typeface="Arial" pitchFamily="34" charset="0"/>
              <a:buChar char="•"/>
            </a:pPr>
            <a:r>
              <a:rPr lang="en-US" kern="1200" dirty="0">
                <a:latin typeface="Arial" charset="0"/>
                <a:ea typeface="+mn-ea"/>
                <a:cs typeface="Times New Roman" pitchFamily="18" charset="0"/>
              </a:rPr>
              <a:t>Offer assessments, alternatives and recommendations, if appropriate</a:t>
            </a:r>
          </a:p>
          <a:p>
            <a:pPr marL="228600" lvl="1" indent="-228600">
              <a:spcBef>
                <a:spcPts val="600"/>
              </a:spcBef>
              <a:buFont typeface="Arial" pitchFamily="34" charset="0"/>
              <a:buChar char="•"/>
            </a:pPr>
            <a:r>
              <a:rPr lang="en-US" kern="1200" dirty="0">
                <a:latin typeface="Arial" charset="0"/>
                <a:ea typeface="+mn-ea"/>
                <a:cs typeface="Times New Roman" pitchFamily="18" charset="0"/>
              </a:rPr>
              <a:t>Try to present some good news at the end of the message</a:t>
            </a:r>
          </a:p>
          <a:p>
            <a:pPr marL="1428750" lvl="3" indent="-457200">
              <a:buFont typeface="+mj-lt"/>
              <a:buAutoNum type="romanLcPeriod"/>
            </a:pPr>
            <a:endParaRPr lang="en-US" sz="1800" dirty="0"/>
          </a:p>
          <a:p>
            <a:pPr marL="400050" indent="-457200">
              <a:buNone/>
            </a:pPr>
            <a:endParaRPr lang="en-US" b="1" dirty="0"/>
          </a:p>
        </p:txBody>
      </p:sp>
      <p:sp>
        <p:nvSpPr>
          <p:cNvPr id="5" name="Slide Number Placeholder 1"/>
          <p:cNvSpPr txBox="1">
            <a:spLocks/>
          </p:cNvSpPr>
          <p:nvPr/>
        </p:nvSpPr>
        <p:spPr>
          <a:xfrm>
            <a:off x="3934748" y="6217029"/>
            <a:ext cx="773729" cy="333896"/>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F6F13478-7826-4584-AC9B-50A54274F78F}" type="slidenum">
              <a:rPr lang="en-US" sz="1600" smtClean="0"/>
              <a:pPr/>
              <a:t>50</a:t>
            </a:fld>
            <a:endParaRPr lang="en-US" sz="1600" dirty="0"/>
          </a:p>
        </p:txBody>
      </p:sp>
      <p:sp>
        <p:nvSpPr>
          <p:cNvPr id="8" name="Rectangle 2"/>
          <p:cNvSpPr>
            <a:spLocks noGrp="1" noChangeArrowheads="1"/>
          </p:cNvSpPr>
          <p:nvPr>
            <p:ph type="title"/>
          </p:nvPr>
        </p:nvSpPr>
        <p:spPr>
          <a:xfrm>
            <a:off x="336550" y="714703"/>
            <a:ext cx="8464550" cy="628322"/>
          </a:xfrm>
        </p:spPr>
        <p:txBody>
          <a:bodyPr/>
          <a:lstStyle/>
          <a:p>
            <a:pPr marL="0" lvl="0" indent="0">
              <a:spcBef>
                <a:spcPts val="0"/>
              </a:spcBef>
              <a:buNone/>
            </a:pPr>
            <a:r>
              <a:rPr lang="en-US" sz="4000" dirty="0"/>
              <a:t>Delivering Bad news….. </a:t>
            </a:r>
          </a:p>
        </p:txBody>
      </p:sp>
      <p:pic>
        <p:nvPicPr>
          <p:cNvPr id="1026" name="Picture 2" descr="C:\Users\jperzel\Dropbox\JPI\Presentations\_Graphics &amp; Widgets\Armpits.jpg"/>
          <p:cNvPicPr>
            <a:picLocks noChangeAspect="1" noChangeArrowheads="1"/>
          </p:cNvPicPr>
          <p:nvPr/>
        </p:nvPicPr>
        <p:blipFill>
          <a:blip r:embed="rId2" cstate="print"/>
          <a:srcRect/>
          <a:stretch>
            <a:fillRect/>
          </a:stretch>
        </p:blipFill>
        <p:spPr bwMode="auto">
          <a:xfrm>
            <a:off x="1042958" y="4498027"/>
            <a:ext cx="2333625" cy="1885950"/>
          </a:xfrm>
          <a:prstGeom prst="rect">
            <a:avLst/>
          </a:prstGeom>
          <a:noFill/>
        </p:spPr>
      </p:pic>
      <p:pic>
        <p:nvPicPr>
          <p:cNvPr id="6" name="Picture 3" descr="C:\Users\jperzel\Dropbox\JPI\Logos &amp; Materials\Workshops\Workshop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550" y="5916613"/>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5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6" end="6"/>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6550" y="771110"/>
            <a:ext cx="8464550" cy="564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r>
              <a:rPr lang="en-US" sz="4000" kern="0" dirty="0">
                <a:solidFill>
                  <a:srgbClr val="FF8000"/>
                </a:solidFill>
              </a:rPr>
              <a:t>Building Trust</a:t>
            </a:r>
            <a:endParaRPr lang="en-US" sz="4000" b="1" kern="0" dirty="0">
              <a:solidFill>
                <a:srgbClr val="FF8000"/>
              </a:solidFill>
            </a:endParaRPr>
          </a:p>
        </p:txBody>
      </p:sp>
      <p:sp>
        <p:nvSpPr>
          <p:cNvPr id="7" name="Slide Number Placeholder 1">
            <a:extLst>
              <a:ext uri="{FF2B5EF4-FFF2-40B4-BE49-F238E27FC236}">
                <a16:creationId xmlns:a16="http://schemas.microsoft.com/office/drawing/2014/main" id="{01E6C2D7-17F1-4391-9D83-4B4E5A664C8B}"/>
              </a:ext>
            </a:extLst>
          </p:cNvPr>
          <p:cNvSpPr txBox="1">
            <a:spLocks/>
          </p:cNvSpPr>
          <p:nvPr/>
        </p:nvSpPr>
        <p:spPr>
          <a:xfrm>
            <a:off x="4344181" y="6271622"/>
            <a:ext cx="690273" cy="213261"/>
          </a:xfrm>
          <a:prstGeom prst="rect">
            <a:avLst/>
          </a:prstGeom>
        </p:spPr>
        <p:txBody>
          <a:bodyPr/>
          <a:lstStyle>
            <a:defPPr>
              <a:defRPr lang="en-US"/>
            </a:defPPr>
            <a:lvl1pPr algn="l" rtl="0" fontAlgn="base">
              <a:spcBef>
                <a:spcPct val="50000"/>
              </a:spcBef>
              <a:spcAft>
                <a:spcPct val="0"/>
              </a:spcAft>
              <a:defRPr sz="2400" kern="1200">
                <a:solidFill>
                  <a:schemeClr val="tx1"/>
                </a:solidFill>
                <a:latin typeface="Arial" charset="0"/>
                <a:ea typeface="+mn-ea"/>
                <a:cs typeface="+mn-cs"/>
              </a:defRPr>
            </a:lvl1pPr>
            <a:lvl2pPr marL="457200" algn="l" rtl="0" fontAlgn="base">
              <a:spcBef>
                <a:spcPct val="50000"/>
              </a:spcBef>
              <a:spcAft>
                <a:spcPct val="0"/>
              </a:spcAft>
              <a:defRPr sz="2400" kern="1200">
                <a:solidFill>
                  <a:schemeClr val="tx1"/>
                </a:solidFill>
                <a:latin typeface="Arial" charset="0"/>
                <a:ea typeface="+mn-ea"/>
                <a:cs typeface="+mn-cs"/>
              </a:defRPr>
            </a:lvl2pPr>
            <a:lvl3pPr marL="914400" algn="l" rtl="0" fontAlgn="base">
              <a:spcBef>
                <a:spcPct val="50000"/>
              </a:spcBef>
              <a:spcAft>
                <a:spcPct val="0"/>
              </a:spcAft>
              <a:defRPr sz="2400" kern="1200">
                <a:solidFill>
                  <a:schemeClr val="tx1"/>
                </a:solidFill>
                <a:latin typeface="Arial" charset="0"/>
                <a:ea typeface="+mn-ea"/>
                <a:cs typeface="+mn-cs"/>
              </a:defRPr>
            </a:lvl3pPr>
            <a:lvl4pPr marL="1371600" algn="l" rtl="0" fontAlgn="base">
              <a:spcBef>
                <a:spcPct val="50000"/>
              </a:spcBef>
              <a:spcAft>
                <a:spcPct val="0"/>
              </a:spcAft>
              <a:defRPr sz="2400" kern="1200">
                <a:solidFill>
                  <a:schemeClr val="tx1"/>
                </a:solidFill>
                <a:latin typeface="Arial" charset="0"/>
                <a:ea typeface="+mn-ea"/>
                <a:cs typeface="+mn-cs"/>
              </a:defRPr>
            </a:lvl4pPr>
            <a:lvl5pPr marL="1828800" algn="l" rtl="0" fontAlgn="base">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89A01480-B1ED-4119-AC41-9F9B30C0F4DA}" type="slidenum">
              <a:rPr lang="en-US" sz="1600" smtClean="0"/>
              <a:pPr>
                <a:defRPr/>
              </a:pPr>
              <a:t>51</a:t>
            </a:fld>
            <a:endParaRPr lang="en-US" sz="1600" dirty="0"/>
          </a:p>
        </p:txBody>
      </p:sp>
      <p:pic>
        <p:nvPicPr>
          <p:cNvPr id="9" name="Picture 3" descr="C:\Users\jperzel\Dropbox\JPI\Logos &amp; Materials\Workshops\Workshop Logo.JPG">
            <a:extLst>
              <a:ext uri="{FF2B5EF4-FFF2-40B4-BE49-F238E27FC236}">
                <a16:creationId xmlns:a16="http://schemas.microsoft.com/office/drawing/2014/main" id="{1BC6845C-A317-4801-A913-E374204D8A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5916613"/>
            <a:ext cx="1812170" cy="46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208D268-A585-4B2A-B844-F49EDDF95266}"/>
              </a:ext>
            </a:extLst>
          </p:cNvPr>
          <p:cNvSpPr txBox="1"/>
          <p:nvPr/>
        </p:nvSpPr>
        <p:spPr>
          <a:xfrm>
            <a:off x="286549" y="1412253"/>
            <a:ext cx="8652687" cy="3408625"/>
          </a:xfrm>
          <a:prstGeom prst="rect">
            <a:avLst/>
          </a:prstGeom>
          <a:noFill/>
        </p:spPr>
        <p:txBody>
          <a:bodyPr wrap="square" rtlCol="0">
            <a:spAutoFit/>
          </a:bodyPr>
          <a:lstStyle/>
          <a:p>
            <a:pPr marL="0" lvl="1" eaLnBrk="0" hangingPunct="0">
              <a:spcBef>
                <a:spcPts val="0"/>
              </a:spcBef>
              <a:buClr>
                <a:schemeClr val="tx2"/>
              </a:buClr>
            </a:pPr>
            <a:r>
              <a:rPr lang="en-US" sz="2000" b="1" dirty="0"/>
              <a:t>Exercise</a:t>
            </a:r>
            <a:endParaRPr lang="en-US" sz="2000" kern="0" dirty="0">
              <a:latin typeface="+mn-lt"/>
              <a:cs typeface="Times New Roman" pitchFamily="18" charset="0"/>
            </a:endParaRPr>
          </a:p>
          <a:p>
            <a:pPr marL="228600" lvl="1" indent="-228600" eaLnBrk="0" hangingPunct="0">
              <a:spcBef>
                <a:spcPts val="600"/>
              </a:spcBef>
              <a:buClr>
                <a:schemeClr val="tx2"/>
              </a:buClr>
              <a:buFont typeface="Arial" panose="020B0604020202020204" pitchFamily="34" charset="0"/>
              <a:buChar char="•"/>
            </a:pPr>
            <a:r>
              <a:rPr lang="en-US" sz="2000" kern="0" dirty="0">
                <a:latin typeface="+mn-lt"/>
                <a:cs typeface="Times New Roman" pitchFamily="18" charset="0"/>
              </a:rPr>
              <a:t>In the following situations, how would you go about building trust with your Sponsor:</a:t>
            </a:r>
          </a:p>
          <a:p>
            <a:pPr marL="685800" lvl="1" indent="-342900">
              <a:spcBef>
                <a:spcPts val="300"/>
              </a:spcBef>
              <a:buClr>
                <a:schemeClr val="tx2"/>
              </a:buClr>
              <a:buFont typeface="+mj-lt"/>
              <a:buAutoNum type="arabicPeriod"/>
            </a:pPr>
            <a:r>
              <a:rPr lang="en-US" sz="1800" dirty="0">
                <a:latin typeface="+mn-lt"/>
              </a:rPr>
              <a:t>They are brand new to the enterprise and you’re leading their first project</a:t>
            </a:r>
          </a:p>
          <a:p>
            <a:pPr marL="685800" lvl="1" indent="-342900">
              <a:spcBef>
                <a:spcPts val="300"/>
              </a:spcBef>
              <a:buClr>
                <a:schemeClr val="tx2"/>
              </a:buClr>
              <a:buFont typeface="+mj-lt"/>
              <a:buAutoNum type="arabicPeriod"/>
            </a:pPr>
            <a:r>
              <a:rPr lang="en-US" sz="1800" dirty="0">
                <a:latin typeface="+mn-lt"/>
              </a:rPr>
              <a:t>They are long-tenured employee looking for one last hurrah</a:t>
            </a:r>
          </a:p>
          <a:p>
            <a:pPr marL="685800" lvl="1" indent="-342900">
              <a:spcBef>
                <a:spcPts val="300"/>
              </a:spcBef>
              <a:buClr>
                <a:schemeClr val="tx2"/>
              </a:buClr>
              <a:buFont typeface="+mj-lt"/>
              <a:buAutoNum type="arabicPeriod"/>
            </a:pPr>
            <a:r>
              <a:rPr lang="en-US" sz="1800" dirty="0">
                <a:latin typeface="+mn-lt"/>
              </a:rPr>
              <a:t>They are over-reaching to sponsor a high-profile, enterprise-wide project</a:t>
            </a:r>
          </a:p>
          <a:p>
            <a:pPr marL="685800" lvl="1" indent="-342900">
              <a:spcBef>
                <a:spcPts val="300"/>
              </a:spcBef>
              <a:buClr>
                <a:schemeClr val="tx2"/>
              </a:buClr>
              <a:buFont typeface="+mj-lt"/>
              <a:buAutoNum type="arabicPeriod"/>
            </a:pPr>
            <a:r>
              <a:rPr lang="en-US" sz="1800" dirty="0">
                <a:latin typeface="+mn-lt"/>
              </a:rPr>
              <a:t>You are looking to implement a PMO and the planned sponsor has not bought into the value of the project</a:t>
            </a:r>
          </a:p>
          <a:p>
            <a:pPr marL="628650" lvl="1" indent="-285750">
              <a:spcBef>
                <a:spcPts val="300"/>
              </a:spcBef>
              <a:buClr>
                <a:schemeClr val="tx2"/>
              </a:buClr>
              <a:buFont typeface="Wingdings" pitchFamily="2" charset="2"/>
              <a:buChar char="ü"/>
            </a:pPr>
            <a:endParaRPr lang="en-US" sz="1800" dirty="0">
              <a:latin typeface="+mn-lt"/>
            </a:endParaRPr>
          </a:p>
          <a:p>
            <a:pPr marL="914400" lvl="1" indent="-457200" eaLnBrk="0" hangingPunct="0">
              <a:buClr>
                <a:schemeClr val="tx2"/>
              </a:buClr>
              <a:buFont typeface="Wingdings" panose="05000000000000000000" pitchFamily="2" charset="2"/>
              <a:buChar char="ü"/>
            </a:pPr>
            <a:endParaRPr lang="en-US" sz="2000" dirty="0">
              <a:cs typeface="Times New Roman" pitchFamily="18" charset="0"/>
            </a:endParaRPr>
          </a:p>
        </p:txBody>
      </p:sp>
    </p:spTree>
    <p:extLst>
      <p:ext uri="{BB962C8B-B14F-4D97-AF65-F5344CB8AC3E}">
        <p14:creationId xmlns:p14="http://schemas.microsoft.com/office/powerpoint/2010/main" val="114751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z="1600" smtClean="0"/>
              <a:pPr>
                <a:defRPr/>
              </a:pPr>
              <a:t>6</a:t>
            </a:fld>
            <a:endParaRPr lang="en-US" sz="1600" dirty="0"/>
          </a:p>
        </p:txBody>
      </p:sp>
      <p:sp>
        <p:nvSpPr>
          <p:cNvPr id="10" name="Rectangle 2"/>
          <p:cNvSpPr txBox="1">
            <a:spLocks noChangeArrowheads="1"/>
          </p:cNvSpPr>
          <p:nvPr/>
        </p:nvSpPr>
        <p:spPr bwMode="auto">
          <a:xfrm>
            <a:off x="304800" y="762000"/>
            <a:ext cx="81534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nSpc>
                <a:spcPct val="90000"/>
              </a:lnSpc>
              <a:spcBef>
                <a:spcPct val="0"/>
              </a:spcBef>
              <a:defRPr/>
            </a:pPr>
            <a:r>
              <a:rPr lang="en-US" sz="3800" dirty="0">
                <a:solidFill>
                  <a:srgbClr val="FF8000"/>
                </a:solidFill>
                <a:latin typeface="+mj-lt"/>
                <a:ea typeface="+mj-ea"/>
                <a:cs typeface="+mj-cs"/>
              </a:rPr>
              <a:t>My Background</a:t>
            </a:r>
          </a:p>
        </p:txBody>
      </p:sp>
      <p:sp>
        <p:nvSpPr>
          <p:cNvPr id="7" name="Rectangle 3"/>
          <p:cNvSpPr txBox="1">
            <a:spLocks noChangeArrowheads="1"/>
          </p:cNvSpPr>
          <p:nvPr/>
        </p:nvSpPr>
        <p:spPr bwMode="auto">
          <a:xfrm>
            <a:off x="304800" y="1337094"/>
            <a:ext cx="8458200" cy="5131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a:spcBef>
                <a:spcPts val="0"/>
              </a:spcBef>
              <a:buFontTx/>
              <a:buNone/>
            </a:pPr>
            <a:r>
              <a:rPr lang="en-US" sz="2800" kern="0" dirty="0">
                <a:latin typeface="Arial Black" pitchFamily="34" charset="0"/>
              </a:rPr>
              <a:t>Some of my presentations include:</a:t>
            </a:r>
          </a:p>
          <a:p>
            <a:pPr>
              <a:spcBef>
                <a:spcPts val="300"/>
              </a:spcBef>
            </a:pPr>
            <a:r>
              <a:rPr lang="en-US" sz="1800" kern="0" dirty="0"/>
              <a:t>The Dark Arts of Project Management: Influence and Politics</a:t>
            </a:r>
          </a:p>
          <a:p>
            <a:pPr>
              <a:spcBef>
                <a:spcPts val="300"/>
              </a:spcBef>
            </a:pPr>
            <a:r>
              <a:rPr lang="en-US" sz="1800" kern="0" dirty="0"/>
              <a:t>How to be a Chameleon: a Key to Enterprise Project Success</a:t>
            </a:r>
          </a:p>
          <a:p>
            <a:pPr>
              <a:spcBef>
                <a:spcPts val="300"/>
              </a:spcBef>
            </a:pPr>
            <a:r>
              <a:rPr lang="en-US" sz="1800" kern="0" dirty="0"/>
              <a:t>Ten Simple Ways to Screw-up a Good Project</a:t>
            </a:r>
          </a:p>
          <a:p>
            <a:pPr>
              <a:spcBef>
                <a:spcPts val="300"/>
              </a:spcBef>
            </a:pPr>
            <a:r>
              <a:rPr lang="en-US" sz="1800" kern="0" dirty="0"/>
              <a:t>How to Train your Dragon: a Project Sponsor Primer</a:t>
            </a:r>
          </a:p>
          <a:p>
            <a:pPr marL="228600" lvl="1" indent="-228600">
              <a:spcBef>
                <a:spcPts val="300"/>
              </a:spcBef>
              <a:buFontTx/>
              <a:buChar char="•"/>
            </a:pPr>
            <a:r>
              <a:rPr lang="en-US" sz="1800" kern="0" dirty="0"/>
              <a:t>Managing Change and </a:t>
            </a:r>
            <a:r>
              <a:rPr lang="en-US" sz="1800" dirty="0"/>
              <a:t>Surviving to Talk about it</a:t>
            </a:r>
          </a:p>
          <a:p>
            <a:pPr marL="228600" lvl="1" indent="-228600">
              <a:spcBef>
                <a:spcPts val="300"/>
              </a:spcBef>
              <a:buFontTx/>
              <a:buChar char="•"/>
            </a:pPr>
            <a:r>
              <a:rPr lang="en-US" sz="1800" dirty="0"/>
              <a:t>Project Stakeholders: Dealing with Sleeping Giants to Saboteurs </a:t>
            </a:r>
          </a:p>
          <a:p>
            <a:pPr marL="228600" lvl="1" indent="-228600">
              <a:spcBef>
                <a:spcPts val="300"/>
              </a:spcBef>
              <a:buFontTx/>
              <a:buChar char="•"/>
            </a:pPr>
            <a:r>
              <a:rPr lang="en-US" sz="1800" dirty="0"/>
              <a:t>The Art of Selling and Salesmanship: Tools Everyone Needs to Utilize</a:t>
            </a:r>
          </a:p>
          <a:p>
            <a:pPr marL="228600" lvl="1" indent="-228600">
              <a:spcBef>
                <a:spcPts val="300"/>
              </a:spcBef>
              <a:buFontTx/>
              <a:buChar char="•"/>
            </a:pPr>
            <a:r>
              <a:rPr lang="en-US" sz="1800" kern="0" dirty="0"/>
              <a:t>A “Surefire” way to Ensure Schedule Performance! </a:t>
            </a:r>
          </a:p>
          <a:p>
            <a:pPr>
              <a:spcBef>
                <a:spcPts val="300"/>
              </a:spcBef>
            </a:pPr>
            <a:r>
              <a:rPr lang="en-US" sz="1800" dirty="0"/>
              <a:t>Managing Innovation in a Project Management World </a:t>
            </a:r>
          </a:p>
          <a:p>
            <a:pPr>
              <a:spcBef>
                <a:spcPts val="300"/>
              </a:spcBef>
              <a:buNone/>
              <a:defRPr/>
            </a:pPr>
            <a:r>
              <a:rPr lang="en-US" sz="2800" kern="0" dirty="0">
                <a:latin typeface="Arial Black" pitchFamily="34" charset="0"/>
              </a:rPr>
              <a:t> This should tell you a couple of things…</a:t>
            </a:r>
          </a:p>
          <a:p>
            <a:pPr>
              <a:spcBef>
                <a:spcPts val="400"/>
              </a:spcBef>
            </a:pPr>
            <a:r>
              <a:rPr lang="en-US" sz="1800" dirty="0"/>
              <a:t>I find titles market &amp; attract attention which leads to project success</a:t>
            </a:r>
          </a:p>
          <a:p>
            <a:pPr>
              <a:spcBef>
                <a:spcPts val="400"/>
              </a:spcBef>
            </a:pPr>
            <a:r>
              <a:rPr lang="en-US" sz="1800" dirty="0"/>
              <a:t>I can be irreverent, sarcastic and love debates; so comments and other opinions are appreciated</a:t>
            </a:r>
          </a:p>
          <a:p>
            <a:pPr>
              <a:spcBef>
                <a:spcPts val="400"/>
              </a:spcBef>
            </a:pPr>
            <a:r>
              <a:rPr lang="en-US" sz="1800" dirty="0"/>
              <a:t>I focus on the soft skills in project </a:t>
            </a:r>
            <a:r>
              <a:rPr lang="en-US" sz="1800" kern="0" dirty="0"/>
              <a:t>management</a:t>
            </a:r>
          </a:p>
        </p:txBody>
      </p:sp>
      <p:pic>
        <p:nvPicPr>
          <p:cNvPr id="6"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87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mtClean="0"/>
              <a:pPr>
                <a:defRPr/>
              </a:pPr>
              <a:t>7</a:t>
            </a:fld>
            <a:endParaRPr lang="en-US" dirty="0"/>
          </a:p>
        </p:txBody>
      </p:sp>
      <p:pic>
        <p:nvPicPr>
          <p:cNvPr id="9" name="Picture 8"/>
          <p:cNvPicPr>
            <a:picLocks noChangeAspect="1"/>
          </p:cNvPicPr>
          <p:nvPr/>
        </p:nvPicPr>
        <p:blipFill rotWithShape="1">
          <a:blip r:embed="rId3" cstate="print"/>
          <a:srcRect l="5595" t="7853" r="5156" b="6659"/>
          <a:stretch/>
        </p:blipFill>
        <p:spPr>
          <a:xfrm>
            <a:off x="6530503" y="423456"/>
            <a:ext cx="2449192" cy="1838802"/>
          </a:xfrm>
          <a:prstGeom prst="rect">
            <a:avLst/>
          </a:prstGeom>
        </p:spPr>
      </p:pic>
      <p:sp>
        <p:nvSpPr>
          <p:cNvPr id="10" name="Rectangle 3"/>
          <p:cNvSpPr txBox="1">
            <a:spLocks noChangeArrowheads="1"/>
          </p:cNvSpPr>
          <p:nvPr/>
        </p:nvSpPr>
        <p:spPr bwMode="auto">
          <a:xfrm>
            <a:off x="487974" y="3552092"/>
            <a:ext cx="8576896" cy="1364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342900" lvl="1" indent="-342900">
              <a:spcBef>
                <a:spcPts val="1200"/>
              </a:spcBef>
              <a:buFont typeface="Wingdings" panose="05000000000000000000" pitchFamily="2" charset="2"/>
              <a:buChar char="ü"/>
            </a:pPr>
            <a:r>
              <a:rPr lang="en-US" dirty="0"/>
              <a:t>I will do that by presenting content, engaging in a dialogue, supporting my points with present-day, real-world examples and asking for contributions from the group</a:t>
            </a:r>
          </a:p>
          <a:p>
            <a:pPr marL="228600" lvl="1" indent="-228600">
              <a:spcBef>
                <a:spcPts val="600"/>
              </a:spcBef>
              <a:buFontTx/>
              <a:buChar char="•"/>
            </a:pPr>
            <a:endParaRPr lang="en-US" sz="2000" dirty="0"/>
          </a:p>
        </p:txBody>
      </p:sp>
      <p:sp>
        <p:nvSpPr>
          <p:cNvPr id="13" name="Rectangle 2"/>
          <p:cNvSpPr txBox="1">
            <a:spLocks noChangeArrowheads="1"/>
          </p:cNvSpPr>
          <p:nvPr/>
        </p:nvSpPr>
        <p:spPr>
          <a:xfrm>
            <a:off x="336550" y="722671"/>
            <a:ext cx="8464550" cy="613429"/>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pPr>
              <a:defRPr/>
            </a:pPr>
            <a:r>
              <a:rPr lang="en-US" sz="3800" dirty="0"/>
              <a:t>Goals for today</a:t>
            </a:r>
          </a:p>
        </p:txBody>
      </p:sp>
      <p:sp>
        <p:nvSpPr>
          <p:cNvPr id="8" name="Rectangle 3"/>
          <p:cNvSpPr txBox="1">
            <a:spLocks noChangeArrowheads="1"/>
          </p:cNvSpPr>
          <p:nvPr/>
        </p:nvSpPr>
        <p:spPr bwMode="auto">
          <a:xfrm>
            <a:off x="322034" y="1479145"/>
            <a:ext cx="6662966" cy="1825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514350" lvl="1" indent="-342900">
              <a:spcBef>
                <a:spcPts val="600"/>
              </a:spcBef>
              <a:buFont typeface="Wingdings" panose="05000000000000000000" pitchFamily="2" charset="2"/>
              <a:buChar char="q"/>
            </a:pPr>
            <a:r>
              <a:rPr lang="en-US" dirty="0"/>
              <a:t>Make a case for why successful projects (and successful project managers) need a qualified, actively engaged, influential Sponsor</a:t>
            </a:r>
          </a:p>
          <a:p>
            <a:pPr marL="514350" lvl="1" indent="-342900">
              <a:spcBef>
                <a:spcPts val="600"/>
              </a:spcBef>
              <a:buFont typeface="Wingdings" panose="05000000000000000000" pitchFamily="2" charset="2"/>
              <a:buChar char="q"/>
            </a:pPr>
            <a:r>
              <a:rPr lang="en-US" dirty="0"/>
              <a:t>Present ideas for engaging and managing your sponsors to maximize your project’s outcome</a:t>
            </a:r>
          </a:p>
        </p:txBody>
      </p:sp>
      <p:pic>
        <p:nvPicPr>
          <p:cNvPr id="11"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667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A01480-B1ED-4119-AC41-9F9B30C0F4DA}" type="slidenum">
              <a:rPr lang="en-US" smtClean="0"/>
              <a:pPr>
                <a:defRPr/>
              </a:pPr>
              <a:t>8</a:t>
            </a:fld>
            <a:endParaRPr lang="en-US" dirty="0"/>
          </a:p>
        </p:txBody>
      </p:sp>
      <p:sp>
        <p:nvSpPr>
          <p:cNvPr id="8" name="Rectangle 3"/>
          <p:cNvSpPr txBox="1">
            <a:spLocks noChangeArrowheads="1"/>
          </p:cNvSpPr>
          <p:nvPr/>
        </p:nvSpPr>
        <p:spPr bwMode="auto">
          <a:xfrm>
            <a:off x="285017" y="1382124"/>
            <a:ext cx="8659368" cy="4992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spcBef>
                <a:spcPct val="50000"/>
              </a:spcBef>
              <a:spcAft>
                <a:spcPct val="0"/>
              </a:spcAft>
              <a:buClr>
                <a:schemeClr val="tx2"/>
              </a:buClr>
              <a:buChar char="•"/>
              <a:defRPr sz="2400">
                <a:solidFill>
                  <a:schemeClr val="tx1"/>
                </a:solidFill>
                <a:latin typeface="+mn-lt"/>
                <a:ea typeface="+mn-ea"/>
                <a:cs typeface="+mn-cs"/>
              </a:defRPr>
            </a:lvl1pPr>
            <a:lvl2pPr marL="628650" indent="-285750" algn="l" rtl="0" fontAlgn="base">
              <a:spcBef>
                <a:spcPct val="30000"/>
              </a:spcBef>
              <a:spcAft>
                <a:spcPct val="0"/>
              </a:spcAft>
              <a:buClr>
                <a:schemeClr val="tx2"/>
              </a:buClr>
              <a:buFont typeface="Arial" charset="0"/>
              <a:buChar char="–"/>
              <a:defRPr sz="2000">
                <a:solidFill>
                  <a:schemeClr val="tx1"/>
                </a:solidFill>
                <a:latin typeface="+mn-lt"/>
              </a:defRPr>
            </a:lvl2pPr>
            <a:lvl3pPr marL="914400" indent="-171450" algn="l" rtl="0" fontAlgn="base">
              <a:spcBef>
                <a:spcPct val="25000"/>
              </a:spcBef>
              <a:spcAft>
                <a:spcPct val="0"/>
              </a:spcAft>
              <a:buClr>
                <a:schemeClr val="tx2"/>
              </a:buClr>
              <a:buChar char="•"/>
              <a:defRPr>
                <a:solidFill>
                  <a:schemeClr val="tx1"/>
                </a:solidFill>
                <a:latin typeface="+mn-lt"/>
              </a:defRPr>
            </a:lvl3pPr>
            <a:lvl4pPr marL="1257300" indent="-228600" algn="l" rtl="0" fontAlgn="base">
              <a:spcBef>
                <a:spcPct val="20000"/>
              </a:spcBef>
              <a:spcAft>
                <a:spcPct val="0"/>
              </a:spcAft>
              <a:buClr>
                <a:schemeClr val="tx2"/>
              </a:buClr>
              <a:buFont typeface="Arial" charset="0"/>
              <a:buChar char="–"/>
              <a:defRPr sz="1600">
                <a:solidFill>
                  <a:schemeClr val="tx1"/>
                </a:solidFill>
                <a:latin typeface="+mn-lt"/>
              </a:defRPr>
            </a:lvl4pPr>
            <a:lvl5pPr marL="1485900" indent="-114300" algn="l" rtl="0" fontAlgn="base">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a:lstStyle>
          <a:p>
            <a:pPr marL="228600" lvl="1" indent="-228600">
              <a:spcBef>
                <a:spcPts val="600"/>
              </a:spcBef>
              <a:buFont typeface="Arial" charset="0"/>
              <a:buChar char="•"/>
            </a:pPr>
            <a:r>
              <a:rPr lang="en-US" b="1" kern="0" dirty="0">
                <a:cs typeface="Times New Roman" pitchFamily="18" charset="0"/>
              </a:rPr>
              <a:t>Project: </a:t>
            </a:r>
            <a:r>
              <a:rPr lang="en-US" kern="0" dirty="0">
                <a:cs typeface="Times New Roman" pitchFamily="18" charset="0"/>
              </a:rPr>
              <a:t>a temporary endeavor undertaken to create a unique product, service or result. </a:t>
            </a:r>
          </a:p>
          <a:p>
            <a:pPr marL="228600" lvl="1" indent="-228600">
              <a:spcBef>
                <a:spcPts val="600"/>
              </a:spcBef>
              <a:buFont typeface="Arial" charset="0"/>
              <a:buChar char="•"/>
            </a:pPr>
            <a:r>
              <a:rPr lang="en-US" b="1" kern="0" dirty="0">
                <a:cs typeface="Times New Roman" pitchFamily="18" charset="0"/>
              </a:rPr>
              <a:t>Project Manager: </a:t>
            </a:r>
            <a:r>
              <a:rPr lang="en-US" dirty="0"/>
              <a:t>the person responsible for accomplishing the stated project objectives  (on time, on budget all the features, and with everyone smiling – </a:t>
            </a:r>
            <a:r>
              <a:rPr lang="en-US" dirty="0" err="1"/>
              <a:t>jgp</a:t>
            </a:r>
            <a:r>
              <a:rPr lang="en-US" dirty="0"/>
              <a:t>) </a:t>
            </a:r>
            <a:endParaRPr lang="en-US" kern="0" dirty="0">
              <a:cs typeface="Times New Roman" pitchFamily="18" charset="0"/>
            </a:endParaRPr>
          </a:p>
          <a:p>
            <a:r>
              <a:rPr lang="en-US" sz="2000" b="1" kern="0" dirty="0">
                <a:cs typeface="Times New Roman" pitchFamily="18" charset="0"/>
              </a:rPr>
              <a:t>Project Sponsor: </a:t>
            </a:r>
            <a:r>
              <a:rPr lang="en-US" sz="1800" dirty="0"/>
              <a:t>A person or group who provides resources and support for the project, program, or portfolio is accountable for enabling success.</a:t>
            </a:r>
          </a:p>
          <a:p>
            <a:r>
              <a:rPr lang="en-US" sz="2000" b="1" kern="0" dirty="0">
                <a:cs typeface="Times New Roman" pitchFamily="18" charset="0"/>
              </a:rPr>
              <a:t>Project Sponsor </a:t>
            </a:r>
            <a:r>
              <a:rPr lang="en-US" sz="2000" dirty="0"/>
              <a:t>(sometimes called </a:t>
            </a:r>
            <a:r>
              <a:rPr lang="en-US" sz="2000" b="1" dirty="0"/>
              <a:t>Executive</a:t>
            </a:r>
            <a:r>
              <a:rPr lang="en-US" sz="2000" dirty="0"/>
              <a:t> </a:t>
            </a:r>
            <a:r>
              <a:rPr lang="en-US" sz="2000" b="1" dirty="0"/>
              <a:t>Sponsor</a:t>
            </a:r>
            <a:r>
              <a:rPr lang="en-US" sz="2000" dirty="0"/>
              <a:t>): </a:t>
            </a:r>
            <a:r>
              <a:rPr lang="en-US" sz="1800" dirty="0"/>
              <a:t>is a role of the senior member of the project and often the chair. The project sponsor will be a senior executive who is responsible to the business for the success of the project</a:t>
            </a:r>
          </a:p>
          <a:p>
            <a:pPr>
              <a:buFont typeface="Wingdings" panose="05000000000000000000" pitchFamily="2" charset="2"/>
              <a:buChar char="Ø"/>
            </a:pPr>
            <a:r>
              <a:rPr lang="en-US" sz="1800" dirty="0"/>
              <a:t>Due to the problem solving needs of the role the sponsor often needs to be able to exert pressure within the organization to overcome resistance to the project. For this reason a successful sponsor will ideally be a person with these five personal attributes - </a:t>
            </a:r>
            <a:r>
              <a:rPr lang="en-US" sz="1800" u="sng" dirty="0"/>
              <a:t>understanding</a:t>
            </a:r>
            <a:r>
              <a:rPr lang="en-US" sz="1800" dirty="0"/>
              <a:t>, </a:t>
            </a:r>
            <a:r>
              <a:rPr lang="en-US" sz="1800" u="sng" dirty="0"/>
              <a:t>competence</a:t>
            </a:r>
            <a:r>
              <a:rPr lang="en-US" sz="1800" dirty="0"/>
              <a:t>, </a:t>
            </a:r>
            <a:r>
              <a:rPr lang="en-US" sz="1800" u="sng" dirty="0"/>
              <a:t>credibility</a:t>
            </a:r>
            <a:r>
              <a:rPr lang="en-US" sz="1800" dirty="0"/>
              <a:t>, </a:t>
            </a:r>
            <a:r>
              <a:rPr lang="en-US" sz="1800" u="sng" dirty="0"/>
              <a:t>commitment</a:t>
            </a:r>
            <a:r>
              <a:rPr lang="en-US" sz="1800" dirty="0"/>
              <a:t> and </a:t>
            </a:r>
            <a:r>
              <a:rPr lang="en-US" sz="1800" u="sng" dirty="0"/>
              <a:t>engagement</a:t>
            </a:r>
          </a:p>
          <a:p>
            <a:endParaRPr lang="en-US" sz="1800" dirty="0"/>
          </a:p>
          <a:p>
            <a:pPr>
              <a:buNone/>
            </a:pPr>
            <a:endParaRPr lang="en-US" sz="1800" dirty="0"/>
          </a:p>
        </p:txBody>
      </p:sp>
      <p:pic>
        <p:nvPicPr>
          <p:cNvPr id="6"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336550" y="740229"/>
            <a:ext cx="8464550" cy="595871"/>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3800" dirty="0"/>
              <a:t>Definitions</a:t>
            </a:r>
            <a:r>
              <a:rPr lang="en-US" sz="4000" kern="0" dirty="0">
                <a:latin typeface="+mn-lt"/>
              </a:rPr>
              <a:t> </a:t>
            </a:r>
          </a:p>
        </p:txBody>
      </p:sp>
      <p:sp>
        <p:nvSpPr>
          <p:cNvPr id="10" name="TextBox 9">
            <a:extLst>
              <a:ext uri="{FF2B5EF4-FFF2-40B4-BE49-F238E27FC236}">
                <a16:creationId xmlns:a16="http://schemas.microsoft.com/office/drawing/2014/main" id="{71A42032-73AC-41AA-A2E0-45BA4FF74FB7}"/>
              </a:ext>
            </a:extLst>
          </p:cNvPr>
          <p:cNvSpPr txBox="1"/>
          <p:nvPr/>
        </p:nvSpPr>
        <p:spPr>
          <a:xfrm>
            <a:off x="8265477" y="576499"/>
            <a:ext cx="597647" cy="461665"/>
          </a:xfrm>
          <a:prstGeom prst="rect">
            <a:avLst/>
          </a:prstGeom>
          <a:noFill/>
        </p:spPr>
        <p:txBody>
          <a:bodyPr wrap="square" rtlCol="0">
            <a:spAutoFit/>
          </a:bodyPr>
          <a:lstStyle/>
          <a:p>
            <a:r>
              <a:rPr lang="en-US" dirty="0">
                <a:latin typeface="Bella Donna" panose="03000502030604030003" pitchFamily="66" charset="0"/>
              </a:rPr>
              <a:t>@</a:t>
            </a:r>
            <a:r>
              <a:rPr lang="en-US" dirty="0"/>
              <a:t>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601" y="144599"/>
            <a:ext cx="850900" cy="1191260"/>
          </a:xfrm>
          <a:prstGeom prst="rect">
            <a:avLst/>
          </a:prstGeom>
        </p:spPr>
      </p:pic>
    </p:spTree>
    <p:extLst>
      <p:ext uri="{BB962C8B-B14F-4D97-AF65-F5344CB8AC3E}">
        <p14:creationId xmlns:p14="http://schemas.microsoft.com/office/powerpoint/2010/main" val="380436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xfrm>
            <a:off x="336550" y="1459645"/>
            <a:ext cx="8533215" cy="4570412"/>
          </a:xfrm>
        </p:spPr>
        <p:txBody>
          <a:bodyPr/>
          <a:lstStyle/>
          <a:p>
            <a:pPr lvl="0"/>
            <a:r>
              <a:rPr lang="en-US" sz="2000" dirty="0"/>
              <a:t>You have a Project Sponsor assigned to your project(s)</a:t>
            </a:r>
          </a:p>
          <a:p>
            <a:r>
              <a:rPr lang="en-US" sz="2000" dirty="0"/>
              <a:t>Your Sponsor is “good enough” to meet project needs</a:t>
            </a:r>
          </a:p>
          <a:p>
            <a:r>
              <a:rPr lang="en-US" sz="2000" dirty="0"/>
              <a:t>Not all Sponsors are qualified for the role when you start the project</a:t>
            </a:r>
          </a:p>
          <a:p>
            <a:r>
              <a:rPr lang="en-US" sz="2000" dirty="0"/>
              <a:t>Everyone has an agenda – not always the same agenda as yours, or the project Sponsor’s</a:t>
            </a:r>
          </a:p>
          <a:p>
            <a:r>
              <a:rPr lang="en-US" sz="2000" dirty="0"/>
              <a:t>Your interest is to deliver the project on time, on budget, with all the proposed features - with a smile on the Sponsor's face</a:t>
            </a:r>
          </a:p>
          <a:p>
            <a:pPr marL="0" indent="0">
              <a:spcBef>
                <a:spcPts val="1200"/>
              </a:spcBef>
              <a:buNone/>
            </a:pPr>
            <a:r>
              <a:rPr lang="en-US" sz="1800" dirty="0"/>
              <a:t>Note:</a:t>
            </a:r>
          </a:p>
          <a:p>
            <a:pPr lvl="1" eaLnBrk="0" hangingPunct="0">
              <a:spcBef>
                <a:spcPts val="0"/>
              </a:spcBef>
              <a:buFont typeface="Wingdings" panose="05000000000000000000" pitchFamily="2" charset="2"/>
              <a:buChar char="Ø"/>
            </a:pPr>
            <a:r>
              <a:rPr lang="en-US" sz="1800" dirty="0"/>
              <a:t>What do assumptions become when they are communicated, transparent to all and agreed upon?</a:t>
            </a:r>
          </a:p>
          <a:p>
            <a:endParaRPr lang="en-US" sz="2000" dirty="0"/>
          </a:p>
          <a:p>
            <a:pPr>
              <a:spcBef>
                <a:spcPts val="900"/>
              </a:spcBef>
              <a:spcAft>
                <a:spcPts val="900"/>
              </a:spcAft>
              <a:buNone/>
            </a:pPr>
            <a:endParaRPr lang="en-US" sz="2000" dirty="0"/>
          </a:p>
        </p:txBody>
      </p:sp>
      <p:sp>
        <p:nvSpPr>
          <p:cNvPr id="2" name="Slide Number Placeholder 1"/>
          <p:cNvSpPr>
            <a:spLocks noGrp="1"/>
          </p:cNvSpPr>
          <p:nvPr>
            <p:ph type="sldNum" sz="quarter" idx="4294967295"/>
          </p:nvPr>
        </p:nvSpPr>
        <p:spPr>
          <a:xfrm>
            <a:off x="4112170" y="6298915"/>
            <a:ext cx="457200" cy="231775"/>
          </a:xfrm>
          <a:prstGeom prst="rect">
            <a:avLst/>
          </a:prstGeom>
        </p:spPr>
        <p:txBody>
          <a:bodyPr/>
          <a:lstStyle/>
          <a:p>
            <a:fld id="{F6F13478-7826-4584-AC9B-50A54274F78F}" type="slidenum">
              <a:rPr lang="en-US" sz="1600" smtClean="0"/>
              <a:pPr/>
              <a:t>9</a:t>
            </a:fld>
            <a:endParaRPr lang="en-US" sz="1600" dirty="0"/>
          </a:p>
        </p:txBody>
      </p:sp>
      <p:sp>
        <p:nvSpPr>
          <p:cNvPr id="9" name="Rectangle 2"/>
          <p:cNvSpPr txBox="1">
            <a:spLocks noChangeArrowheads="1"/>
          </p:cNvSpPr>
          <p:nvPr/>
        </p:nvSpPr>
        <p:spPr>
          <a:xfrm>
            <a:off x="336550" y="696686"/>
            <a:ext cx="8464550" cy="595872"/>
          </a:xfrm>
          <a:prstGeom prst="rect">
            <a:avLst/>
          </a:prstGeom>
        </p:spPr>
        <p:txBody>
          <a:bodyPr lIns="91440" tIns="45720" rIns="91440" bIns="45720"/>
          <a:lstStyle>
            <a:lvl1pPr algn="l" rtl="0" fontAlgn="base">
              <a:lnSpc>
                <a:spcPct val="90000"/>
              </a:lnSpc>
              <a:spcBef>
                <a:spcPct val="0"/>
              </a:spcBef>
              <a:spcAft>
                <a:spcPct val="0"/>
              </a:spcAft>
              <a:defRPr sz="3600">
                <a:solidFill>
                  <a:srgbClr val="FF80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a:lstStyle>
          <a:p>
            <a:r>
              <a:rPr lang="en-US" sz="3800" dirty="0"/>
              <a:t>Assumptions</a:t>
            </a:r>
            <a:r>
              <a:rPr lang="en-US" sz="4400" kern="0" dirty="0">
                <a:latin typeface="Arial Black" pitchFamily="34" charset="0"/>
              </a:rPr>
              <a:t> </a:t>
            </a:r>
          </a:p>
        </p:txBody>
      </p:sp>
      <p:pic>
        <p:nvPicPr>
          <p:cNvPr id="10" name="Picture 3" descr="C:\Users\jperzel\Dropbox\JPI\Logos &amp; Materials\Workshops\Workshop Logo.JPG">
            <a:extLst>
              <a:ext uri="{FF2B5EF4-FFF2-40B4-BE49-F238E27FC236}">
                <a16:creationId xmlns:a16="http://schemas.microsoft.com/office/drawing/2014/main" id="{5B593E5F-EFD1-45EC-9ECD-F0A6FA2D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747" y="6154555"/>
            <a:ext cx="17018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Effect transition="in" filter="fade">
                                      <p:cBhvr>
                                        <p:cTn id="7" dur="1000"/>
                                        <p:tgtEl>
                                          <p:spTgt spid="18436">
                                            <p:txEl>
                                              <p:pRg st="1" end="1"/>
                                            </p:txEl>
                                          </p:spTgt>
                                        </p:tgtEl>
                                      </p:cBhvr>
                                    </p:animEffect>
                                    <p:anim calcmode="lin" valueType="num">
                                      <p:cBhvr>
                                        <p:cTn id="8" dur="10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4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6">
                                            <p:txEl>
                                              <p:pRg st="2" end="2"/>
                                            </p:txEl>
                                          </p:spTgt>
                                        </p:tgtEl>
                                        <p:attrNameLst>
                                          <p:attrName>style.visibility</p:attrName>
                                        </p:attrNameLst>
                                      </p:cBhvr>
                                      <p:to>
                                        <p:strVal val="visible"/>
                                      </p:to>
                                    </p:set>
                                    <p:animEffect transition="in" filter="fade">
                                      <p:cBhvr>
                                        <p:cTn id="14" dur="1000"/>
                                        <p:tgtEl>
                                          <p:spTgt spid="18436">
                                            <p:txEl>
                                              <p:pRg st="2" end="2"/>
                                            </p:txEl>
                                          </p:spTgt>
                                        </p:tgtEl>
                                      </p:cBhvr>
                                    </p:animEffect>
                                    <p:anim calcmode="lin" valueType="num">
                                      <p:cBhvr>
                                        <p:cTn id="15" dur="10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4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6">
                                            <p:txEl>
                                              <p:pRg st="3" end="3"/>
                                            </p:txEl>
                                          </p:spTgt>
                                        </p:tgtEl>
                                        <p:attrNameLst>
                                          <p:attrName>style.visibility</p:attrName>
                                        </p:attrNameLst>
                                      </p:cBhvr>
                                      <p:to>
                                        <p:strVal val="visible"/>
                                      </p:to>
                                    </p:set>
                                    <p:animEffect transition="in" filter="fade">
                                      <p:cBhvr>
                                        <p:cTn id="21" dur="1000"/>
                                        <p:tgtEl>
                                          <p:spTgt spid="18436">
                                            <p:txEl>
                                              <p:pRg st="3" end="3"/>
                                            </p:txEl>
                                          </p:spTgt>
                                        </p:tgtEl>
                                      </p:cBhvr>
                                    </p:animEffect>
                                    <p:anim calcmode="lin" valueType="num">
                                      <p:cBhvr>
                                        <p:cTn id="22" dur="10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84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6">
                                            <p:txEl>
                                              <p:pRg st="4" end="4"/>
                                            </p:txEl>
                                          </p:spTgt>
                                        </p:tgtEl>
                                        <p:attrNameLst>
                                          <p:attrName>style.visibility</p:attrName>
                                        </p:attrNameLst>
                                      </p:cBhvr>
                                      <p:to>
                                        <p:strVal val="visible"/>
                                      </p:to>
                                    </p:set>
                                    <p:animEffect transition="in" filter="fade">
                                      <p:cBhvr>
                                        <p:cTn id="28" dur="1000"/>
                                        <p:tgtEl>
                                          <p:spTgt spid="18436">
                                            <p:txEl>
                                              <p:pRg st="4" end="4"/>
                                            </p:txEl>
                                          </p:spTgt>
                                        </p:tgtEl>
                                      </p:cBhvr>
                                    </p:animEffect>
                                    <p:anim calcmode="lin" valueType="num">
                                      <p:cBhvr>
                                        <p:cTn id="29" dur="1000" fill="hold"/>
                                        <p:tgtEl>
                                          <p:spTgt spid="1843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84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436">
                                            <p:txEl>
                                              <p:pRg st="5" end="5"/>
                                            </p:txEl>
                                          </p:spTgt>
                                        </p:tgtEl>
                                        <p:attrNameLst>
                                          <p:attrName>style.visibility</p:attrName>
                                        </p:attrNameLst>
                                      </p:cBhvr>
                                      <p:to>
                                        <p:strVal val="visible"/>
                                      </p:to>
                                    </p:set>
                                    <p:animEffect transition="in" filter="fade">
                                      <p:cBhvr>
                                        <p:cTn id="35" dur="1000"/>
                                        <p:tgtEl>
                                          <p:spTgt spid="18436">
                                            <p:txEl>
                                              <p:pRg st="5" end="5"/>
                                            </p:txEl>
                                          </p:spTgt>
                                        </p:tgtEl>
                                      </p:cBhvr>
                                    </p:animEffect>
                                    <p:anim calcmode="lin" valueType="num">
                                      <p:cBhvr>
                                        <p:cTn id="36" dur="1000" fill="hold"/>
                                        <p:tgtEl>
                                          <p:spTgt spid="1843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8436">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436">
                                            <p:txEl>
                                              <p:pRg st="6" end="6"/>
                                            </p:txEl>
                                          </p:spTgt>
                                        </p:tgtEl>
                                        <p:attrNameLst>
                                          <p:attrName>style.visibility</p:attrName>
                                        </p:attrNameLst>
                                      </p:cBhvr>
                                      <p:to>
                                        <p:strVal val="visible"/>
                                      </p:to>
                                    </p:set>
                                    <p:animEffect transition="in" filter="fade">
                                      <p:cBhvr>
                                        <p:cTn id="40" dur="1000"/>
                                        <p:tgtEl>
                                          <p:spTgt spid="18436">
                                            <p:txEl>
                                              <p:pRg st="6" end="6"/>
                                            </p:txEl>
                                          </p:spTgt>
                                        </p:tgtEl>
                                      </p:cBhvr>
                                    </p:animEffect>
                                    <p:anim calcmode="lin" valueType="num">
                                      <p:cBhvr>
                                        <p:cTn id="41" dur="1000" fill="hold"/>
                                        <p:tgtEl>
                                          <p:spTgt spid="18436">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843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theme/theme1.xml><?xml version="1.0" encoding="utf-8"?>
<a:theme xmlns:a="http://schemas.openxmlformats.org/drawingml/2006/main" name="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74076AF5E6644DA842173290B7101C" ma:contentTypeVersion="0" ma:contentTypeDescription="Create a new document." ma:contentTypeScope="" ma:versionID="3ca9b2e973a68ef4e2adf6b05e6fca1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F3FA627-1D90-4D21-9C29-309EA671CD9A}">
  <ds:schemaRefs>
    <ds:schemaRef ds:uri="http://schemas.microsoft.com/sharepoint/v3/contenttype/forms"/>
  </ds:schemaRefs>
</ds:datastoreItem>
</file>

<file path=customXml/itemProps2.xml><?xml version="1.0" encoding="utf-8"?>
<ds:datastoreItem xmlns:ds="http://schemas.openxmlformats.org/officeDocument/2006/customXml" ds:itemID="{F13DADDE-E965-42EE-BAE5-20BE2247F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E3BF16C-C795-4186-8ADC-5F34B560A7CF}">
  <ds:schemaRefs>
    <ds:schemaRef ds:uri="http://purl.org/dc/elements/1.1/"/>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3943</TotalTime>
  <Words>4683</Words>
  <Application>Microsoft Office PowerPoint</Application>
  <PresentationFormat>On-screen Show (4:3)</PresentationFormat>
  <Paragraphs>590</Paragraphs>
  <Slides>51</Slides>
  <Notes>41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Albertus Extra Bold</vt:lpstr>
      <vt:lpstr>Arial</vt:lpstr>
      <vt:lpstr>Arial Black</vt:lpstr>
      <vt:lpstr>Bella Donna</vt:lpstr>
      <vt:lpstr>Calibri</vt:lpstr>
      <vt:lpstr>Wingdings</vt:lpstr>
      <vt:lpstr>TEST_tr_present_080326_v1</vt:lpstr>
      <vt:lpstr>PowerPoint Presentation</vt:lpstr>
      <vt:lpstr>How to Train your Dragon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Train your Dragon</vt:lpstr>
      <vt:lpstr>A Comparison to Training a Dragon</vt:lpstr>
      <vt:lpstr>PowerPoint Presentation</vt:lpstr>
      <vt:lpstr>Preparing for a Successful Project </vt:lpstr>
      <vt:lpstr>PowerPoint Presentation</vt:lpstr>
      <vt:lpstr>PowerPoint Presentation</vt:lpstr>
      <vt:lpstr>Sponsor’s Role</vt:lpstr>
      <vt:lpstr>Sponsor’s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Joe to offer feedback or request a full copy of any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Delivering Bad news….. </vt:lpstr>
      <vt:lpstr>PowerPoint Presentation</vt:lpstr>
    </vt:vector>
  </TitlesOfParts>
  <Company>Thomson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PRESENTATION TEMPLATE</dc:title>
  <dc:creator>Carol Reilly</dc:creator>
  <cp:lastModifiedBy>Perzel, Joe</cp:lastModifiedBy>
  <cp:revision>387</cp:revision>
  <cp:lastPrinted>2020-04-01T18:46:50Z</cp:lastPrinted>
  <dcterms:created xsi:type="dcterms:W3CDTF">2008-03-31T18:02:24Z</dcterms:created>
  <dcterms:modified xsi:type="dcterms:W3CDTF">2020-04-09T14:07:11Z</dcterms:modified>
</cp:coreProperties>
</file>